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2"/>
  </p:notesMasterIdLst>
  <p:sldIdLst>
    <p:sldId id="256" r:id="rId2"/>
    <p:sldId id="261" r:id="rId3"/>
    <p:sldId id="258" r:id="rId4"/>
    <p:sldId id="259" r:id="rId5"/>
    <p:sldId id="260" r:id="rId6"/>
    <p:sldId id="305" r:id="rId7"/>
    <p:sldId id="306" r:id="rId8"/>
    <p:sldId id="262" r:id="rId9"/>
    <p:sldId id="304" r:id="rId10"/>
    <p:sldId id="307" r:id="rId11"/>
    <p:sldId id="308" r:id="rId12"/>
    <p:sldId id="263" r:id="rId13"/>
    <p:sldId id="311" r:id="rId14"/>
    <p:sldId id="314" r:id="rId15"/>
    <p:sldId id="340" r:id="rId16"/>
    <p:sldId id="341" r:id="rId17"/>
    <p:sldId id="313" r:id="rId18"/>
    <p:sldId id="264" r:id="rId19"/>
    <p:sldId id="265" r:id="rId20"/>
    <p:sldId id="268" r:id="rId21"/>
    <p:sldId id="312" r:id="rId22"/>
    <p:sldId id="273" r:id="rId23"/>
    <p:sldId id="342" r:id="rId24"/>
    <p:sldId id="343" r:id="rId25"/>
    <p:sldId id="266" r:id="rId26"/>
    <p:sldId id="316" r:id="rId27"/>
    <p:sldId id="318" r:id="rId28"/>
    <p:sldId id="320" r:id="rId29"/>
    <p:sldId id="319" r:id="rId30"/>
    <p:sldId id="321" r:id="rId31"/>
    <p:sldId id="322" r:id="rId32"/>
    <p:sldId id="323" r:id="rId33"/>
    <p:sldId id="324" r:id="rId34"/>
    <p:sldId id="325" r:id="rId35"/>
    <p:sldId id="281" r:id="rId36"/>
    <p:sldId id="329" r:id="rId37"/>
    <p:sldId id="328" r:id="rId38"/>
    <p:sldId id="326" r:id="rId39"/>
    <p:sldId id="270" r:id="rId40"/>
    <p:sldId id="331" r:id="rId41"/>
    <p:sldId id="344" r:id="rId42"/>
    <p:sldId id="347" r:id="rId43"/>
    <p:sldId id="348" r:id="rId44"/>
    <p:sldId id="275" r:id="rId45"/>
    <p:sldId id="335" r:id="rId46"/>
    <p:sldId id="336" r:id="rId47"/>
    <p:sldId id="338" r:id="rId48"/>
    <p:sldId id="339" r:id="rId49"/>
    <p:sldId id="282" r:id="rId50"/>
    <p:sldId id="284" r:id="rId51"/>
  </p:sldIdLst>
  <p:sldSz cx="9144000" cy="5143500" type="screen16x9"/>
  <p:notesSz cx="6858000" cy="9144000"/>
  <p:embeddedFontLst>
    <p:embeddedFont>
      <p:font typeface="Audiowide" panose="020B0604020202020204" charset="0"/>
      <p:regular r:id="rId53"/>
    </p:embeddedFont>
    <p:embeddedFont>
      <p:font typeface="Consolas" panose="020B0609020204030204" pitchFamily="49" charset="0"/>
      <p:regular r:id="rId54"/>
      <p:bold r:id="rId55"/>
      <p:italic r:id="rId56"/>
      <p:boldItalic r:id="rId57"/>
    </p:embeddedFont>
    <p:embeddedFont>
      <p:font typeface="gg sans" panose="00000800000000000000" pitchFamily="2" charset="0"/>
      <p:bold r:id="rId58"/>
    </p:embeddedFont>
    <p:embeddedFont>
      <p:font typeface="Karla" pitchFamily="2"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45A7EE-E506-4085-B37C-AB1D577C62E8}">
  <a:tblStyle styleId="{B845A7EE-E506-4085-B37C-AB1D577C62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p:normalViewPr>
  <p:slideViewPr>
    <p:cSldViewPr snapToGrid="0">
      <p:cViewPr varScale="1">
        <p:scale>
          <a:sx n="87" d="100"/>
          <a:sy n="87" d="100"/>
        </p:scale>
        <p:origin x="716"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43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34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a1d9433b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a1d9433b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70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73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43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300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15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1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269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11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59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813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49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18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846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640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13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822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497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0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46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5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cc9050bdf8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cc9050bdf8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07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013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0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961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299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541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938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929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029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71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547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71" r:id="rId19"/>
    <p:sldLayoutId id="2147483672" r:id="rId2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hyperlink" Target="https://www.newswire.com/news/industrial-iot-dual-module-cellular-vpn-router-with-voice-for-retail-18790196" TargetMode="External"/><Relationship Id="rId5" Type="http://schemas.openxmlformats.org/officeDocument/2006/relationships/hyperlink" Target="https://www.bhphotovideo.com/c/product/1117349-REG/cisco_rv130w_a_k9_na_rv130w_ieee_802_11n_ethernet.html" TargetMode="Externa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gg sans" panose="00000800000000000000" pitchFamily="2" charset="0"/>
              </a:rPr>
              <a:t>VPN &amp; IPsec</a:t>
            </a:r>
            <a:endParaRPr dirty="0">
              <a:solidFill>
                <a:srgbClr val="CC0000"/>
              </a:solidFill>
              <a:latin typeface="gg sans" panose="00000800000000000000" pitchFamily="2" charset="0"/>
            </a:endParaRPr>
          </a:p>
        </p:txBody>
      </p:sp>
      <p:sp>
        <p:nvSpPr>
          <p:cNvPr id="283" name="Google Shape;283;p30"/>
          <p:cNvSpPr txBox="1">
            <a:spLocks noGrp="1"/>
          </p:cNvSpPr>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BÁO CÁO ĐỒ ÁN</a:t>
            </a:r>
            <a:endParaRPr dirty="0">
              <a:latin typeface="gg sans" panose="00000800000000000000" pitchFamily="2" charset="0"/>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122" name="Picture 2" descr="No VPN Service image">
            <a:extLst>
              <a:ext uri="{FF2B5EF4-FFF2-40B4-BE49-F238E27FC236}">
                <a16:creationId xmlns:a16="http://schemas.microsoft.com/office/drawing/2014/main" id="{30676EC8-A192-7D96-1305-B0B4A4D7E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159" y="535304"/>
            <a:ext cx="6837682" cy="384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25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6146" name="Picture 2" descr="VPN Service image">
            <a:extLst>
              <a:ext uri="{FF2B5EF4-FFF2-40B4-BE49-F238E27FC236}">
                <a16:creationId xmlns:a16="http://schemas.microsoft.com/office/drawing/2014/main" id="{223947AB-7F53-1CD6-C2E8-4768ECAED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158" y="535304"/>
            <a:ext cx="6837681" cy="384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62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p:nvPr/>
        </p:nvSpPr>
        <p:spPr>
          <a:xfrm>
            <a:off x="2115537" y="510300"/>
            <a:ext cx="5367303"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txBox="1">
            <a:spLocks noGrp="1"/>
          </p:cNvSpPr>
          <p:nvPr>
            <p:ph type="title"/>
          </p:nvPr>
        </p:nvSpPr>
        <p:spPr>
          <a:xfrm>
            <a:off x="972702" y="540000"/>
            <a:ext cx="745124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CÁC LOẠI VPN PHỔ BIẾN</a:t>
            </a:r>
            <a:endParaRPr dirty="0">
              <a:latin typeface="gg sans" panose="00000800000000000000" pitchFamily="2" charset="0"/>
            </a:endParaRPr>
          </a:p>
        </p:txBody>
      </p:sp>
      <p:sp>
        <p:nvSpPr>
          <p:cNvPr id="575" name="Google Shape;575;p37"/>
          <p:cNvSpPr txBox="1"/>
          <p:nvPr/>
        </p:nvSpPr>
        <p:spPr>
          <a:xfrm>
            <a:off x="812870" y="1981364"/>
            <a:ext cx="3617016"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vi-VN" sz="2800" dirty="0">
                <a:solidFill>
                  <a:schemeClr val="accent1"/>
                </a:solidFill>
                <a:latin typeface="Audiowide"/>
                <a:ea typeface="Audiowide"/>
                <a:cs typeface="Audiowide"/>
                <a:sym typeface="Audiowide"/>
              </a:rPr>
              <a:t>Site-to-Site VPN</a:t>
            </a:r>
            <a:endParaRPr sz="2800" dirty="0">
              <a:solidFill>
                <a:schemeClr val="accent1"/>
              </a:solidFill>
              <a:latin typeface="Audiowide"/>
              <a:ea typeface="Audiowide"/>
              <a:cs typeface="Audiowide"/>
              <a:sym typeface="Audiowide"/>
            </a:endParaRPr>
          </a:p>
        </p:txBody>
      </p:sp>
      <p:sp>
        <p:nvSpPr>
          <p:cNvPr id="576" name="Google Shape;576;p37"/>
          <p:cNvSpPr txBox="1"/>
          <p:nvPr/>
        </p:nvSpPr>
        <p:spPr>
          <a:xfrm>
            <a:off x="1432230" y="2210355"/>
            <a:ext cx="243667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solidFill>
                  <a:schemeClr val="lt1"/>
                </a:solidFill>
                <a:latin typeface="Consolas" panose="020B0609020204030204" pitchFamily="49" charset="0"/>
                <a:ea typeface="Karla"/>
                <a:cs typeface="Karla"/>
                <a:sym typeface="Karla"/>
              </a:rPr>
              <a:t>Kết</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nối</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giữa</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các</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mạng</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cục</a:t>
            </a:r>
            <a:r>
              <a:rPr lang="en-US" sz="1800" dirty="0">
                <a:solidFill>
                  <a:schemeClr val="lt1"/>
                </a:solidFill>
                <a:latin typeface="Consolas" panose="020B0609020204030204" pitchFamily="49" charset="0"/>
                <a:ea typeface="Karla"/>
                <a:cs typeface="Karla"/>
                <a:sym typeface="Karla"/>
              </a:rPr>
              <a:t> </a:t>
            </a:r>
            <a:r>
              <a:rPr lang="en-US" sz="1800" dirty="0" err="1">
                <a:solidFill>
                  <a:schemeClr val="lt1"/>
                </a:solidFill>
                <a:latin typeface="Consolas" panose="020B0609020204030204" pitchFamily="49" charset="0"/>
                <a:ea typeface="Karla"/>
                <a:cs typeface="Karla"/>
                <a:sym typeface="Karla"/>
              </a:rPr>
              <a:t>bộ</a:t>
            </a:r>
            <a:endParaRPr lang="en-US" sz="1800" dirty="0">
              <a:solidFill>
                <a:schemeClr val="lt1"/>
              </a:solidFill>
              <a:latin typeface="Consolas" panose="020B0609020204030204" pitchFamily="49" charset="0"/>
              <a:ea typeface="Karla"/>
              <a:cs typeface="Karla"/>
              <a:sym typeface="Karla"/>
            </a:endParaRPr>
          </a:p>
        </p:txBody>
      </p:sp>
      <p:sp>
        <p:nvSpPr>
          <p:cNvPr id="577" name="Google Shape;577;p37"/>
          <p:cNvSpPr txBox="1"/>
          <p:nvPr/>
        </p:nvSpPr>
        <p:spPr>
          <a:xfrm>
            <a:off x="4429886" y="1974524"/>
            <a:ext cx="4633655" cy="32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SzPts val="1100"/>
              <a:buNone/>
              <a:defRPr sz="2800">
                <a:solidFill>
                  <a:schemeClr val="accent1"/>
                </a:solidFill>
                <a:latin typeface="Audiowide"/>
                <a:ea typeface="Audiowide"/>
                <a:cs typeface="Audiowide"/>
              </a:defRPr>
            </a:lvl1pPr>
          </a:lstStyle>
          <a:p>
            <a:r>
              <a:rPr lang="vi-VN" dirty="0">
                <a:sym typeface="Audiowide"/>
              </a:rPr>
              <a:t>Remote Access VPN</a:t>
            </a:r>
          </a:p>
        </p:txBody>
      </p:sp>
      <p:sp>
        <p:nvSpPr>
          <p:cNvPr id="578" name="Google Shape;578;p37"/>
          <p:cNvSpPr txBox="1"/>
          <p:nvPr/>
        </p:nvSpPr>
        <p:spPr>
          <a:xfrm>
            <a:off x="5011084" y="2232240"/>
            <a:ext cx="3429081" cy="7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sz="1800">
                <a:solidFill>
                  <a:schemeClr val="lt1"/>
                </a:solidFill>
                <a:latin typeface="Consolas" panose="020B0609020204030204" pitchFamily="49" charset="0"/>
                <a:ea typeface="Karla"/>
                <a:cs typeface="Karla"/>
              </a:defRPr>
            </a:lvl1pPr>
          </a:lstStyle>
          <a:p>
            <a:r>
              <a:rPr lang="vi-VN" dirty="0">
                <a:sym typeface="Karla"/>
              </a:rPr>
              <a:t>Kết nối từ xa cho người dùng cá nhân</a:t>
            </a:r>
            <a:endParaRPr lang="en-US" dirty="0">
              <a:sym typeface="Karla"/>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6497179" y="3452108"/>
            <a:ext cx="421927" cy="419371"/>
            <a:chOff x="-6689825" y="3992050"/>
            <a:chExt cx="293025" cy="291250"/>
          </a:xfrm>
        </p:grpSpPr>
        <p:sp>
          <p:nvSpPr>
            <p:cNvPr id="602" name="Google Shape;602;p3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7"/>
          <p:cNvGrpSpPr/>
          <p:nvPr/>
        </p:nvGrpSpPr>
        <p:grpSpPr>
          <a:xfrm>
            <a:off x="2490628" y="3449728"/>
            <a:ext cx="319874" cy="419382"/>
            <a:chOff x="-4082800" y="3612425"/>
            <a:chExt cx="222150" cy="291825"/>
          </a:xfrm>
        </p:grpSpPr>
        <p:sp>
          <p:nvSpPr>
            <p:cNvPr id="615" name="Google Shape;615;p3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7"/>
          <p:cNvSpPr/>
          <p:nvPr/>
        </p:nvSpPr>
        <p:spPr>
          <a:xfrm>
            <a:off x="6370949" y="3289404"/>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2306465" y="3309703"/>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7"/>
          <p:cNvCxnSpPr>
            <a:cxnSpLocks/>
            <a:stCxn id="624" idx="3"/>
            <a:endCxn id="576" idx="2"/>
          </p:cNvCxnSpPr>
          <p:nvPr/>
        </p:nvCxnSpPr>
        <p:spPr>
          <a:xfrm flipV="1">
            <a:off x="2650565" y="2973555"/>
            <a:ext cx="0" cy="336148"/>
          </a:xfrm>
          <a:prstGeom prst="straightConnector1">
            <a:avLst/>
          </a:prstGeom>
          <a:noFill/>
          <a:ln w="9525" cap="flat" cmpd="sng">
            <a:solidFill>
              <a:schemeClr val="lt1"/>
            </a:solidFill>
            <a:prstDash val="solid"/>
            <a:round/>
            <a:headEnd type="none" w="med" len="med"/>
            <a:tailEnd type="none" w="med" len="med"/>
          </a:ln>
        </p:spPr>
      </p:cxnSp>
      <p:cxnSp>
        <p:nvCxnSpPr>
          <p:cNvPr id="627" name="Google Shape;627;p37"/>
          <p:cNvCxnSpPr>
            <a:cxnSpLocks/>
            <a:stCxn id="623" idx="3"/>
            <a:endCxn id="578" idx="2"/>
          </p:cNvCxnSpPr>
          <p:nvPr/>
        </p:nvCxnSpPr>
        <p:spPr>
          <a:xfrm flipV="1">
            <a:off x="6715049" y="2995440"/>
            <a:ext cx="10576" cy="293964"/>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331539" y="108839"/>
            <a:ext cx="5538000" cy="558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Remote Access VPN</a:t>
            </a:r>
            <a:endParaRPr sz="3000" dirty="0"/>
          </a:p>
        </p:txBody>
      </p:sp>
      <p:sp>
        <p:nvSpPr>
          <p:cNvPr id="766" name="Google Shape;766;p41"/>
          <p:cNvSpPr txBox="1">
            <a:spLocks noGrp="1"/>
          </p:cNvSpPr>
          <p:nvPr>
            <p:ph type="subTitle" idx="1"/>
          </p:nvPr>
        </p:nvSpPr>
        <p:spPr>
          <a:xfrm>
            <a:off x="715008" y="571153"/>
            <a:ext cx="5384730" cy="1061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onsolas" panose="020B0609020204030204" pitchFamily="49" charset="0"/>
              </a:rPr>
              <a:t>cho phép người dùng ở những vị trí xa nhau kết nối một cách bảo mật tới mạng riêng, ví dụ như mạng nội bộ của công ty.</a:t>
            </a:r>
            <a:endParaRPr lang="en-US" dirty="0">
              <a:latin typeface="Consolas" panose="020B0609020204030204" pitchFamily="49" charset="0"/>
            </a:endParaRPr>
          </a:p>
        </p:txBody>
      </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Remote Access VPN">
            <a:extLst>
              <a:ext uri="{FF2B5EF4-FFF2-40B4-BE49-F238E27FC236}">
                <a16:creationId xmlns:a16="http://schemas.microsoft.com/office/drawing/2014/main" id="{6D2F6FA2-34BF-26D1-2AF1-BBBB0C9E9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158" y="1699662"/>
            <a:ext cx="5664727" cy="318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341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475898" y="454707"/>
            <a:ext cx="5538000" cy="558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Remote Access VPN</a:t>
            </a:r>
            <a:endParaRPr sz="3000" dirty="0"/>
          </a:p>
        </p:txBody>
      </p:sp>
      <p:grpSp>
        <p:nvGrpSpPr>
          <p:cNvPr id="778" name="Google Shape;778;p41"/>
          <p:cNvGrpSpPr/>
          <p:nvPr/>
        </p:nvGrpSpPr>
        <p:grpSpPr>
          <a:xfrm>
            <a:off x="5260359" y="644738"/>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538267" y="72245"/>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4622901" y="825950"/>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C384F3CC-8763-3003-7B4C-304F1A4291FA}"/>
              </a:ext>
            </a:extLst>
          </p:cNvPr>
          <p:cNvSpPr txBox="1"/>
          <p:nvPr/>
        </p:nvSpPr>
        <p:spPr>
          <a:xfrm>
            <a:off x="1544890" y="1468768"/>
            <a:ext cx="5986753" cy="3323987"/>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Cách hoạt động</a:t>
            </a:r>
            <a:endParaRPr lang="vi-VN" dirty="0">
              <a:solidFill>
                <a:schemeClr val="bg1"/>
              </a:solidFill>
              <a:latin typeface="Consolas" panose="020B0609020204030204" pitchFamily="49" charset="0"/>
            </a:endParaRP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Thiết bị từ xa kết nối:</a:t>
            </a:r>
            <a:r>
              <a:rPr lang="vi-VN" dirty="0">
                <a:solidFill>
                  <a:schemeClr val="bg1"/>
                </a:solidFill>
                <a:latin typeface="Consolas" panose="020B0609020204030204" pitchFamily="49" charset="0"/>
              </a:rPr>
              <a:t> Người dùng từ xa (nhân viên đang làm việc tại nhà, đi công tác...) sử dụng máy tính/thiết bị di động của họ, cài đặt phần mềm VPN client và kết nối tới cổng VPN của công ty.</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Xác thực:</a:t>
            </a:r>
            <a:r>
              <a:rPr lang="vi-VN" dirty="0">
                <a:solidFill>
                  <a:schemeClr val="bg1"/>
                </a:solidFill>
                <a:latin typeface="Consolas" panose="020B0609020204030204" pitchFamily="49" charset="0"/>
              </a:rPr>
              <a:t> VPN server xác thực thông tin đăng nhập của người dùng (tên đăng nhập, mật khẩu, có thể cả xác thực đa yếu tố).</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Thiết lập đường hầm:</a:t>
            </a:r>
            <a:r>
              <a:rPr lang="vi-VN" dirty="0">
                <a:solidFill>
                  <a:schemeClr val="bg1"/>
                </a:solidFill>
                <a:latin typeface="Consolas" panose="020B0609020204030204" pitchFamily="49" charset="0"/>
              </a:rPr>
              <a:t> Nếu xác thực thành công, một đường hầm mã hóa được thiết lập giữa thiết bị của người dùng và mạng của công ty.</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Truy cập tài nguyên:</a:t>
            </a:r>
            <a:r>
              <a:rPr lang="vi-VN" dirty="0">
                <a:solidFill>
                  <a:schemeClr val="bg1"/>
                </a:solidFill>
                <a:latin typeface="Consolas" panose="020B0609020204030204" pitchFamily="49" charset="0"/>
              </a:rPr>
              <a:t> Khi đường hầm được thiết lập, thiết bị từ xa hoạt động như thể nó được kết nối trực tiếp tới mạng nội bộ của công ty và có thể truy cập tới mọi tài nguyên được cấp quyền.</a:t>
            </a:r>
          </a:p>
        </p:txBody>
      </p:sp>
    </p:spTree>
    <p:extLst>
      <p:ext uri="{BB962C8B-B14F-4D97-AF65-F5344CB8AC3E}">
        <p14:creationId xmlns:p14="http://schemas.microsoft.com/office/powerpoint/2010/main" val="412652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502394" y="77600"/>
            <a:ext cx="5538000" cy="558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Site-to-site VPN</a:t>
            </a:r>
            <a:endParaRPr sz="3000" dirty="0"/>
          </a:p>
        </p:txBody>
      </p:sp>
      <p:sp>
        <p:nvSpPr>
          <p:cNvPr id="766" name="Google Shape;766;p41"/>
          <p:cNvSpPr txBox="1">
            <a:spLocks noGrp="1"/>
          </p:cNvSpPr>
          <p:nvPr>
            <p:ph type="subTitle" idx="1"/>
          </p:nvPr>
        </p:nvSpPr>
        <p:spPr>
          <a:xfrm>
            <a:off x="722322" y="680385"/>
            <a:ext cx="5707739" cy="1009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onsolas" panose="020B0609020204030204" pitchFamily="49" charset="0"/>
              </a:rPr>
              <a:t>hoạt động như một mạng riêng nội bộ cho các công ty có nhiều địa điểm tách biệt về mặt địa lý. Dịch vụ này kết nối nhiều mạng nội bộ khác nhau một cách liền mạch và bảo mật, cho phép nhân viên chia sẻ tài nguyên giữa các mạng nội bộ khác nhau. </a:t>
            </a:r>
          </a:p>
        </p:txBody>
      </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Site-to-site VPN">
            <a:extLst>
              <a:ext uri="{FF2B5EF4-FFF2-40B4-BE49-F238E27FC236}">
                <a16:creationId xmlns:a16="http://schemas.microsoft.com/office/drawing/2014/main" id="{51051203-3C14-7868-DB6D-981782A8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551" y="1427892"/>
            <a:ext cx="6150610" cy="345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4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502394" y="526885"/>
            <a:ext cx="5538000" cy="558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Site-to-site VPN</a:t>
            </a:r>
            <a:endParaRPr sz="3000" dirty="0"/>
          </a:p>
        </p:txBody>
      </p:sp>
      <p:grpSp>
        <p:nvGrpSpPr>
          <p:cNvPr id="778" name="Google Shape;778;p41"/>
          <p:cNvGrpSpPr/>
          <p:nvPr/>
        </p:nvGrpSpPr>
        <p:grpSpPr>
          <a:xfrm>
            <a:off x="5260359" y="644738"/>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538267" y="72245"/>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4622901" y="825950"/>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C384F3CC-8763-3003-7B4C-304F1A4291FA}"/>
              </a:ext>
            </a:extLst>
          </p:cNvPr>
          <p:cNvSpPr txBox="1"/>
          <p:nvPr/>
        </p:nvSpPr>
        <p:spPr>
          <a:xfrm>
            <a:off x="1629524" y="1540439"/>
            <a:ext cx="5986753" cy="2893100"/>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Cách thức hoạt động:</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Thiết bị cổng (Gateway): Mỗi mạng (site) cần một thiết bị VPN gateway. Đó có thể là các router chuyên dụng, tường lửa (firewall), hoặc máy chủ VPN có khả năng thiết lập đường hầm VPN.</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Đường hầm bảo mật: Thiết bị cổng của hai mạng sẽ đàm phán và thiết lập một đường hầm mã hóa an toàn qua Internet. Mọi lưu lượng đi giữa hai mạng sẽ được truyền qua đường hầm này.</a:t>
            </a:r>
          </a:p>
          <a:p>
            <a:pPr marL="285750" indent="-285750">
              <a:buClr>
                <a:schemeClr val="accent1"/>
              </a:buClr>
              <a:buFont typeface="Wingdings" panose="05000000000000000000" pitchFamily="2" charset="2"/>
              <a:buChar char="q"/>
            </a:pPr>
            <a:r>
              <a:rPr lang="vi-VN" b="1" dirty="0">
                <a:solidFill>
                  <a:schemeClr val="bg1"/>
                </a:solidFill>
                <a:latin typeface="Consolas" panose="020B0609020204030204" pitchFamily="49" charset="0"/>
              </a:rPr>
              <a:t>Truy cập mạng nội bộ: Sau khi đường hầm Site-to-Site VPN được thiết lập, các thiết bị trên một mạng có thể truy cập tài nguyên trên mạng khác một cách an toàn và riêng tư, như thể chúng cùng nằm trong một mạng LAN.</a:t>
            </a:r>
          </a:p>
        </p:txBody>
      </p:sp>
    </p:spTree>
    <p:extLst>
      <p:ext uri="{BB962C8B-B14F-4D97-AF65-F5344CB8AC3E}">
        <p14:creationId xmlns:p14="http://schemas.microsoft.com/office/powerpoint/2010/main" val="198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3" name="Picture 2">
            <a:extLst>
              <a:ext uri="{FF2B5EF4-FFF2-40B4-BE49-F238E27FC236}">
                <a16:creationId xmlns:a16="http://schemas.microsoft.com/office/drawing/2014/main" id="{F3754284-AE1A-08C9-D4D6-2DA6EF910603}"/>
              </a:ext>
            </a:extLst>
          </p:cNvPr>
          <p:cNvPicPr>
            <a:picLocks noChangeAspect="1"/>
          </p:cNvPicPr>
          <p:nvPr/>
        </p:nvPicPr>
        <p:blipFill>
          <a:blip r:embed="rId3"/>
          <a:stretch>
            <a:fillRect/>
          </a:stretch>
        </p:blipFill>
        <p:spPr>
          <a:xfrm>
            <a:off x="820903" y="654710"/>
            <a:ext cx="7502194" cy="2500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27207C3-8A34-A46E-70BD-543ADCCA9F59}"/>
              </a:ext>
            </a:extLst>
          </p:cNvPr>
          <p:cNvSpPr txBox="1"/>
          <p:nvPr/>
        </p:nvSpPr>
        <p:spPr>
          <a:xfrm>
            <a:off x="959877" y="3362793"/>
            <a:ext cx="7632455" cy="1600438"/>
          </a:xfrm>
          <a:prstGeom prst="rect">
            <a:avLst/>
          </a:prstGeom>
          <a:noFill/>
        </p:spPr>
        <p:txBody>
          <a:bodyPr wrap="square">
            <a:spAutoFit/>
          </a:bodyPr>
          <a:lstStyle/>
          <a:p>
            <a:r>
              <a:rPr lang="vi-VN" dirty="0">
                <a:solidFill>
                  <a:schemeClr val="bg1"/>
                </a:solidFill>
                <a:latin typeface="Consolas" panose="020B0609020204030204" pitchFamily="49" charset="0"/>
              </a:rPr>
              <a:t>VPN là cách thức tiết kiệm chi phí, tốc độ cao và bảo mật để kết nối người dùng từ xa với mạng văn phòng. Vì kết nối VPN thường được thực hiện trên mạng Internet công cộng, chúng có thể rẻ tiền hơn và có mức băng thông cao hơn so với liên kết WAN (mạng diện rộng) chuyên dụng hoặc liên kết đường dài, quay số từ xa. So với liên kết LAN hoặc WAN (mạng diện rộng) chuyên dụng và đắt đỏ hay liên kết đường dài, quay số từ xa, kết nối VPN cung cấp khả năng truy cập Internet riêng tư với băng thông cao cho các công ty.</a:t>
            </a:r>
          </a:p>
        </p:txBody>
      </p:sp>
      <p:sp>
        <p:nvSpPr>
          <p:cNvPr id="8" name="Google Shape;765;p41">
            <a:extLst>
              <a:ext uri="{FF2B5EF4-FFF2-40B4-BE49-F238E27FC236}">
                <a16:creationId xmlns:a16="http://schemas.microsoft.com/office/drawing/2014/main" id="{44F8BCB5-6E67-B480-1618-30DE252EB864}"/>
              </a:ext>
            </a:extLst>
          </p:cNvPr>
          <p:cNvSpPr txBox="1">
            <a:spLocks noGrp="1"/>
          </p:cNvSpPr>
          <p:nvPr>
            <p:ph type="title"/>
          </p:nvPr>
        </p:nvSpPr>
        <p:spPr>
          <a:xfrm rot="186">
            <a:off x="-92744" y="32153"/>
            <a:ext cx="5538000" cy="558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latin typeface="gg sans" panose="00000800000000000000" pitchFamily="2" charset="0"/>
              </a:rPr>
              <a:t>VPN trong doanh nghiệp</a:t>
            </a:r>
            <a:endParaRPr sz="3000" dirty="0">
              <a:latin typeface="gg sans" panose="00000800000000000000" pitchFamily="2" charset="0"/>
            </a:endParaRPr>
          </a:p>
        </p:txBody>
      </p:sp>
    </p:spTree>
    <p:extLst>
      <p:ext uri="{BB962C8B-B14F-4D97-AF65-F5344CB8AC3E}">
        <p14:creationId xmlns:p14="http://schemas.microsoft.com/office/powerpoint/2010/main" val="3579788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Các loại VPN khác</a:t>
            </a:r>
            <a:endParaRPr dirty="0"/>
          </a:p>
        </p:txBody>
      </p:sp>
      <p:sp>
        <p:nvSpPr>
          <p:cNvPr id="635" name="Google Shape;635;p38"/>
          <p:cNvSpPr txBox="1">
            <a:spLocks noGrp="1"/>
          </p:cNvSpPr>
          <p:nvPr>
            <p:ph type="title"/>
          </p:nvPr>
        </p:nvSpPr>
        <p:spPr>
          <a:xfrm>
            <a:off x="1606975" y="1251862"/>
            <a:ext cx="5943600" cy="620225"/>
          </a:xfrm>
          <a:prstGeom prst="rect">
            <a:avLst/>
          </a:prstGeom>
          <a:noFill/>
          <a:ln>
            <a:noFill/>
          </a:ln>
        </p:spPr>
        <p:txBody>
          <a:bodyPr spcFirstLastPara="1" wrap="square" lIns="45700" tIns="91425" rIns="45700" bIns="91425" anchor="b" anchorCtr="0">
            <a:noAutofit/>
          </a:bodyPr>
          <a:lstStyle/>
          <a:p>
            <a:pPr>
              <a:spcAft>
                <a:spcPts val="1200"/>
              </a:spcAft>
              <a:buSzPts val="1100"/>
              <a:buFont typeface="Arial"/>
            </a:pPr>
            <a:r>
              <a:rPr lang="vi-VN" dirty="0"/>
              <a:t>VPN SSL</a:t>
            </a:r>
            <a:r>
              <a:rPr lang="en-US" dirty="0"/>
              <a:t> </a:t>
            </a:r>
            <a:r>
              <a:rPr lang="vi-VN" dirty="0"/>
              <a:t>(Secure Socket Layer)</a:t>
            </a:r>
            <a:endParaRPr dirty="0"/>
          </a:p>
        </p:txBody>
      </p:sp>
      <p:sp>
        <p:nvSpPr>
          <p:cNvPr id="636" name="Google Shape;636;p38"/>
          <p:cNvSpPr txBox="1">
            <a:spLocks noGrp="1"/>
          </p:cNvSpPr>
          <p:nvPr>
            <p:ph type="subTitle" idx="1"/>
          </p:nvPr>
        </p:nvSpPr>
        <p:spPr>
          <a:xfrm>
            <a:off x="1600200" y="1576824"/>
            <a:ext cx="6368698"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Consolas" panose="020B0609020204030204" pitchFamily="49" charset="0"/>
              </a:rPr>
              <a:t>Sử dụng giao thức SSL/TLS (cũng là giao thức đứng sau bảo mật HTTPS cho các kết nối web) để tạo các đường hầm VPN an toàn.</a:t>
            </a:r>
            <a:endParaRPr dirty="0">
              <a:latin typeface="Consolas" panose="020B0609020204030204" pitchFamily="49" charset="0"/>
            </a:endParaRPr>
          </a:p>
        </p:txBody>
      </p:sp>
      <p:sp>
        <p:nvSpPr>
          <p:cNvPr id="637" name="Google Shape;637;p38"/>
          <p:cNvSpPr txBox="1">
            <a:spLocks noGrp="1"/>
          </p:cNvSpPr>
          <p:nvPr>
            <p:ph type="title" idx="2"/>
          </p:nvPr>
        </p:nvSpPr>
        <p:spPr>
          <a:xfrm>
            <a:off x="1600199" y="2536119"/>
            <a:ext cx="6368699"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vi-VN" dirty="0"/>
              <a:t>VPN MPLS</a:t>
            </a:r>
            <a:r>
              <a:rPr lang="en-US" dirty="0"/>
              <a:t> </a:t>
            </a:r>
            <a:r>
              <a:rPr lang="vi-VN" dirty="0"/>
              <a:t>(Multiprotocol Label Switching)</a:t>
            </a:r>
            <a:endParaRPr dirty="0">
              <a:solidFill>
                <a:schemeClr val="accent1"/>
              </a:solidFill>
            </a:endParaRPr>
          </a:p>
        </p:txBody>
      </p:sp>
      <p:sp>
        <p:nvSpPr>
          <p:cNvPr id="638" name="Google Shape;638;p38"/>
          <p:cNvSpPr txBox="1">
            <a:spLocks noGrp="1"/>
          </p:cNvSpPr>
          <p:nvPr>
            <p:ph type="subTitle" idx="3"/>
          </p:nvPr>
        </p:nvSpPr>
        <p:spPr>
          <a:xfrm>
            <a:off x="1310019" y="2691121"/>
            <a:ext cx="6783705" cy="780900"/>
          </a:xfrm>
          <a:prstGeom prst="rect">
            <a:avLst/>
          </a:prstGeom>
          <a:noFill/>
          <a:ln>
            <a:noFill/>
          </a:ln>
        </p:spPr>
        <p:txBody>
          <a:bodyPr spcFirstLastPara="1" wrap="square" lIns="91425" tIns="91425" rIns="91425" bIns="91425" anchor="t" anchorCtr="0">
            <a:noAutofit/>
          </a:bodyPr>
          <a:lstStyle/>
          <a:p>
            <a:pPr marL="0" indent="0"/>
            <a:r>
              <a:rPr lang="vi-VN" dirty="0">
                <a:latin typeface="Consolas" panose="020B0609020204030204" pitchFamily="49" charset="0"/>
              </a:rPr>
              <a:t>Không phải là một VPN truyền thống mà là một phương pháp tối ưu hóa lưu lượng mạng của nhà cung cấp dịch vụ. Các đường hầm được thiết lập sẵn với việc gắn nhãn (label) các gói dữ liệu, giúp định tuyến nhanh và đảm bảo chất lượng dịch vụ (QoS).</a:t>
            </a:r>
            <a:endParaRPr dirty="0">
              <a:latin typeface="Consolas" panose="020B0609020204030204" pitchFamily="49" charset="0"/>
            </a:endParaRPr>
          </a:p>
        </p:txBody>
      </p:sp>
      <p:sp>
        <p:nvSpPr>
          <p:cNvPr id="639" name="Google Shape;639;p38"/>
          <p:cNvSpPr txBox="1">
            <a:spLocks noGrp="1"/>
          </p:cNvSpPr>
          <p:nvPr>
            <p:ph type="title" idx="4"/>
          </p:nvPr>
        </p:nvSpPr>
        <p:spPr>
          <a:xfrm>
            <a:off x="1606975" y="3546429"/>
            <a:ext cx="5943600" cy="75368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vi-VN" dirty="0"/>
              <a:t>VPN lai</a:t>
            </a:r>
            <a:endParaRPr dirty="0">
              <a:solidFill>
                <a:schemeClr val="accent1"/>
              </a:solidFill>
            </a:endParaRPr>
          </a:p>
        </p:txBody>
      </p:sp>
      <p:sp>
        <p:nvSpPr>
          <p:cNvPr id="640" name="Google Shape;640;p38"/>
          <p:cNvSpPr txBox="1">
            <a:spLocks noGrp="1"/>
          </p:cNvSpPr>
          <p:nvPr>
            <p:ph type="subTitle" idx="5"/>
          </p:nvPr>
        </p:nvSpPr>
        <p:spPr>
          <a:xfrm>
            <a:off x="1593425" y="4014892"/>
            <a:ext cx="5943600" cy="763200"/>
          </a:xfrm>
          <a:prstGeom prst="rect">
            <a:avLst/>
          </a:prstGeom>
          <a:noFill/>
          <a:ln>
            <a:noFill/>
          </a:ln>
        </p:spPr>
        <p:txBody>
          <a:bodyPr spcFirstLastPara="1" wrap="square" lIns="91425" tIns="91425" rIns="91425" bIns="91425" anchor="t" anchorCtr="0">
            <a:noAutofit/>
          </a:bodyPr>
          <a:lstStyle/>
          <a:p>
            <a:pPr marL="0" indent="0"/>
            <a:r>
              <a:rPr lang="vi-VN" dirty="0">
                <a:latin typeface="Consolas" panose="020B0609020204030204" pitchFamily="49" charset="0"/>
              </a:rPr>
              <a:t>Kết hợp giữa các loại VPN khác nhau, tận dụng ưu điểm của từng loại nhằm đáp ứng nhu cầu cụ thể.</a:t>
            </a:r>
            <a:endParaRPr dirty="0">
              <a:latin typeface="Consolas" panose="020B0609020204030204" pitchFamily="49" charset="0"/>
            </a:endParaRPr>
          </a:p>
        </p:txBody>
      </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sp>
        <p:nvSpPr>
          <p:cNvPr id="666" name="Google Shape;666;p39"/>
          <p:cNvSpPr txBox="1">
            <a:spLocks noGrp="1"/>
          </p:cNvSpPr>
          <p:nvPr>
            <p:ph type="title"/>
          </p:nvPr>
        </p:nvSpPr>
        <p:spPr>
          <a:xfrm rot="300">
            <a:off x="253571" y="3648944"/>
            <a:ext cx="34335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latin typeface="gg sans" panose="00000800000000000000" pitchFamily="2" charset="0"/>
              </a:rPr>
              <a:t>CÁCH THỰC</a:t>
            </a:r>
            <a:br>
              <a:rPr lang="en" sz="4000" dirty="0">
                <a:latin typeface="gg sans" panose="00000800000000000000" pitchFamily="2" charset="0"/>
              </a:rPr>
            </a:br>
            <a:r>
              <a:rPr lang="en" sz="4000" dirty="0">
                <a:latin typeface="gg sans" panose="00000800000000000000" pitchFamily="2" charset="0"/>
              </a:rPr>
              <a:t>HOẠT ĐỘNG</a:t>
            </a:r>
            <a:endParaRPr sz="4000" dirty="0">
              <a:latin typeface="gg sans" panose="00000800000000000000" pitchFamily="2" charset="0"/>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GIỚI THIỆU THÀNH VIÊN</a:t>
            </a:r>
            <a:endParaRPr dirty="0">
              <a:latin typeface="gg sans" panose="00000800000000000000" pitchFamily="2" charset="0"/>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693825"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619450"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156638" y="2475975"/>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5"/>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g sans" panose="00000800000000000000" pitchFamily="2" charset="0"/>
              </a:rPr>
              <a:t>BÙI PHƯƠNG ĐẠI</a:t>
            </a:r>
            <a:endParaRPr dirty="0">
              <a:latin typeface="gg sans" panose="00000800000000000000" pitchFamily="2" charset="0"/>
            </a:endParaRPr>
          </a:p>
        </p:txBody>
      </p:sp>
      <p:sp>
        <p:nvSpPr>
          <p:cNvPr id="529" name="Google Shape;529;p35"/>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g sans" panose="00000800000000000000" pitchFamily="2" charset="0"/>
              </a:rPr>
              <a:t>LƯƠNG CAO THẮNG</a:t>
            </a:r>
            <a:endParaRPr dirty="0">
              <a:latin typeface="gg sans" panose="00000800000000000000" pitchFamily="2" charset="0"/>
            </a:endParaRPr>
          </a:p>
        </p:txBody>
      </p:sp>
      <p:sp>
        <p:nvSpPr>
          <p:cNvPr id="530" name="Google Shape;530;p35"/>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22521328</a:t>
            </a:r>
            <a:endParaRPr dirty="0"/>
          </a:p>
        </p:txBody>
      </p:sp>
      <p:sp>
        <p:nvSpPr>
          <p:cNvPr id="531" name="Google Shape;531;p35"/>
          <p:cNvSpPr txBox="1">
            <a:spLocks noGrp="1"/>
          </p:cNvSpPr>
          <p:nvPr>
            <p:ph type="title" idx="4"/>
          </p:nvPr>
        </p:nvSpPr>
        <p:spPr>
          <a:xfrm>
            <a:off x="5652399" y="218215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dirty="0">
                <a:latin typeface="gg sans" panose="00000800000000000000" pitchFamily="2" charset="0"/>
              </a:rPr>
              <a:t>PHẠM HỮU THẮNG</a:t>
            </a:r>
            <a:endParaRPr dirty="0">
              <a:latin typeface="gg sans" panose="00000800000000000000" pitchFamily="2" charset="0"/>
            </a:endParaRPr>
          </a:p>
        </p:txBody>
      </p:sp>
      <p:sp>
        <p:nvSpPr>
          <p:cNvPr id="532" name="Google Shape;532;p35"/>
          <p:cNvSpPr txBox="1">
            <a:spLocks noGrp="1"/>
          </p:cNvSpPr>
          <p:nvPr>
            <p:ph type="subTitle" idx="5"/>
          </p:nvPr>
        </p:nvSpPr>
        <p:spPr>
          <a:xfrm>
            <a:off x="5652399" y="2991875"/>
            <a:ext cx="2778300" cy="484200"/>
          </a:xfrm>
          <a:prstGeom prst="rect">
            <a:avLst/>
          </a:prstGeom>
        </p:spPr>
        <p:txBody>
          <a:bodyPr spcFirstLastPara="1" wrap="square" lIns="91425" tIns="91425" rIns="0" bIns="91425" anchor="t" anchorCtr="0">
            <a:noAutofit/>
          </a:bodyPr>
          <a:lstStyle/>
          <a:p>
            <a:pPr marL="0" lvl="0" indent="0" algn="ctr" rtl="0">
              <a:spcBef>
                <a:spcPts val="0"/>
              </a:spcBef>
              <a:spcAft>
                <a:spcPts val="0"/>
              </a:spcAft>
              <a:buNone/>
            </a:pPr>
            <a:r>
              <a:rPr lang="en" dirty="0"/>
              <a:t>22521340</a:t>
            </a:r>
            <a:endParaRPr dirty="0"/>
          </a:p>
        </p:txBody>
      </p:sp>
      <p:sp>
        <p:nvSpPr>
          <p:cNvPr id="533" name="Google Shape;533;p35"/>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22520180</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What is VPN &amp; How Does it Work? - The Engineering Projects">
            <a:extLst>
              <a:ext uri="{FF2B5EF4-FFF2-40B4-BE49-F238E27FC236}">
                <a16:creationId xmlns:a16="http://schemas.microsoft.com/office/drawing/2014/main" id="{54FDCABC-347A-EEF4-E84D-7A6F0CFC6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514" y="339588"/>
            <a:ext cx="6030971" cy="44643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1EB6BDA9-9DA6-4FC0-4DB6-878F1970C7AA}"/>
              </a:ext>
            </a:extLst>
          </p:cNvPr>
          <p:cNvSpPr txBox="1"/>
          <p:nvPr/>
        </p:nvSpPr>
        <p:spPr>
          <a:xfrm>
            <a:off x="1545261" y="636133"/>
            <a:ext cx="5952151" cy="3785652"/>
          </a:xfrm>
          <a:prstGeom prst="rect">
            <a:avLst/>
          </a:prstGeom>
          <a:noFill/>
        </p:spPr>
        <p:txBody>
          <a:bodyPr wrap="square">
            <a:spAutoFit/>
          </a:bodyPr>
          <a:lstStyle/>
          <a:p>
            <a:pPr marL="342900" indent="-342900">
              <a:buClr>
                <a:schemeClr val="accent1"/>
              </a:buClr>
              <a:buFont typeface="Wingdings" panose="05000000000000000000" pitchFamily="2" charset="2"/>
              <a:buChar char="q"/>
            </a:pPr>
            <a:r>
              <a:rPr lang="vi-VN" sz="2000" dirty="0">
                <a:solidFill>
                  <a:schemeClr val="bg1"/>
                </a:solidFill>
              </a:rPr>
              <a:t>Lưu lượng mạng được truyền đi bằng cách chia nhỏ thành các phần cực bé gọi là "gói dữ liệu". VPN hoạt động bằng cách đóng gói các gói này bên trong một giao thức khác. Gói mới này được xử lý tuân theo giao thức mới, bỏ qua nội dung dữ liệu gốc bên trong.</a:t>
            </a:r>
            <a:endParaRPr lang="en-US" sz="2000" dirty="0">
              <a:solidFill>
                <a:schemeClr val="bg1"/>
              </a:solidFill>
            </a:endParaRPr>
          </a:p>
          <a:p>
            <a:pPr marL="342900" indent="-342900">
              <a:buClr>
                <a:schemeClr val="accent1"/>
              </a:buClr>
              <a:buFont typeface="Wingdings" panose="05000000000000000000" pitchFamily="2" charset="2"/>
              <a:buChar char="q"/>
            </a:pPr>
            <a:endParaRPr lang="en-US" sz="2000" dirty="0">
              <a:solidFill>
                <a:schemeClr val="bg1"/>
              </a:solidFill>
            </a:endParaRPr>
          </a:p>
          <a:p>
            <a:pPr marL="342900" indent="-342900">
              <a:buClr>
                <a:schemeClr val="accent1"/>
              </a:buClr>
              <a:buFont typeface="Wingdings" panose="05000000000000000000" pitchFamily="2" charset="2"/>
              <a:buChar char="q"/>
            </a:pPr>
            <a:r>
              <a:rPr lang="vi-VN" sz="2000" dirty="0">
                <a:solidFill>
                  <a:schemeClr val="bg1"/>
                </a:solidFill>
              </a:rPr>
              <a:t>Đây là cơ chế gọi là "tạo đường hầm". Nó không thực sự tạo ra đường hầm vật lý mà chỉ đưa lưu lượng dữ liệu vào một giao thức khác để truyền tải. Khi đến đích, gói tin được mở ra và dữ liệu gốc được khôi phục.</a:t>
            </a:r>
          </a:p>
        </p:txBody>
      </p:sp>
    </p:spTree>
    <p:extLst>
      <p:ext uri="{BB962C8B-B14F-4D97-AF65-F5344CB8AC3E}">
        <p14:creationId xmlns:p14="http://schemas.microsoft.com/office/powerpoint/2010/main" val="2362237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p:nvPr/>
        </p:nvSpPr>
        <p:spPr>
          <a:xfrm>
            <a:off x="5870551" y="1623762"/>
            <a:ext cx="3040610" cy="149177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mã hoá</a:t>
            </a:r>
            <a:endParaRPr dirty="0">
              <a:latin typeface="gg sans" panose="00000800000000000000" pitchFamily="2" charset="0"/>
            </a:endParaRPr>
          </a:p>
        </p:txBody>
      </p:sp>
      <p:sp>
        <p:nvSpPr>
          <p:cNvPr id="978" name="Google Shape;978;p47"/>
          <p:cNvSpPr txBox="1"/>
          <p:nvPr/>
        </p:nvSpPr>
        <p:spPr>
          <a:xfrm>
            <a:off x="650522" y="3062356"/>
            <a:ext cx="1674556"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Audiowide"/>
                <a:ea typeface="Audiowide"/>
                <a:cs typeface="Audiowide"/>
                <a:sym typeface="Audiowide"/>
              </a:rPr>
              <a:t>Protocols</a:t>
            </a:r>
            <a:endParaRPr dirty="0">
              <a:solidFill>
                <a:schemeClr val="bg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cxnSpLocks/>
            <a:stCxn id="971" idx="0"/>
            <a:endCxn id="982" idx="1"/>
          </p:cNvCxnSpPr>
          <p:nvPr/>
        </p:nvCxnSpPr>
        <p:spPr>
          <a:xfrm>
            <a:off x="2257450" y="2977775"/>
            <a:ext cx="554789" cy="1253568"/>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cxnSpLocks/>
            <a:stCxn id="971" idx="0"/>
            <a:endCxn id="986" idx="1"/>
          </p:cNvCxnSpPr>
          <p:nvPr/>
        </p:nvCxnSpPr>
        <p:spPr>
          <a:xfrm>
            <a:off x="2257450" y="2977775"/>
            <a:ext cx="763685" cy="437256"/>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SS</a:t>
            </a:r>
            <a:r>
              <a:rPr lang="en-US" sz="1600" dirty="0">
                <a:solidFill>
                  <a:schemeClr val="accent1"/>
                </a:solidFill>
                <a:latin typeface="Consolas" panose="020B0609020204030204" pitchFamily="49" charset="0"/>
                <a:ea typeface="Audiowide"/>
                <a:cs typeface="Audiowide"/>
                <a:sym typeface="Audiowide"/>
              </a:rPr>
              <a:t>L</a:t>
            </a: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Giả danh chuyên nghiệp</a:t>
            </a: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OpenVPN </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Nổi tiếng an toàn</a:t>
            </a:r>
          </a:p>
        </p:txBody>
      </p:sp>
      <p:sp>
        <p:nvSpPr>
          <p:cNvPr id="986" name="Google Shape;986;p47"/>
          <p:cNvSpPr txBox="1"/>
          <p:nvPr/>
        </p:nvSpPr>
        <p:spPr>
          <a:xfrm>
            <a:off x="3021135" y="3135581"/>
            <a:ext cx="2803686"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Ipsec</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500" dirty="0">
                <a:solidFill>
                  <a:schemeClr val="accent1"/>
                </a:solidFill>
                <a:latin typeface="Consolas" panose="020B0609020204030204" pitchFamily="49" charset="0"/>
                <a:ea typeface="Audiowide"/>
                <a:cs typeface="Audiowide"/>
                <a:sym typeface="Audiowide"/>
              </a:rPr>
              <a:t>Linh hoạt nhưng phức tạp</a:t>
            </a:r>
          </a:p>
        </p:txBody>
      </p:sp>
      <p:sp>
        <p:nvSpPr>
          <p:cNvPr id="982" name="Google Shape;982;p47"/>
          <p:cNvSpPr txBox="1"/>
          <p:nvPr/>
        </p:nvSpPr>
        <p:spPr>
          <a:xfrm>
            <a:off x="2812239" y="3951893"/>
            <a:ext cx="2980597"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PPTP</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dirty="0">
                <a:solidFill>
                  <a:schemeClr val="accent1"/>
                </a:solidFill>
                <a:latin typeface="Consolas" panose="020B0609020204030204" pitchFamily="49" charset="0"/>
                <a:ea typeface="Audiowide"/>
                <a:cs typeface="Audiowide"/>
                <a:sym typeface="Audiowide"/>
              </a:rPr>
              <a:t>Nhanh nhưng "lỗ hổng" to</a:t>
            </a:r>
          </a:p>
        </p:txBody>
      </p:sp>
      <p:cxnSp>
        <p:nvCxnSpPr>
          <p:cNvPr id="987" name="Google Shape;987;p47"/>
          <p:cNvCxnSpPr>
            <a:cxnSpLocks/>
            <a:stCxn id="980" idx="3"/>
            <a:endCxn id="973" idx="1"/>
          </p:cNvCxnSpPr>
          <p:nvPr/>
        </p:nvCxnSpPr>
        <p:spPr>
          <a:xfrm>
            <a:off x="5715136" y="1733029"/>
            <a:ext cx="155415" cy="636623"/>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2">
            <a:extLst>
              <a:ext uri="{FF2B5EF4-FFF2-40B4-BE49-F238E27FC236}">
                <a16:creationId xmlns:a16="http://schemas.microsoft.com/office/drawing/2014/main" id="{1CAE7C77-3D62-ED7E-1506-30071C5BFDB0}"/>
              </a:ext>
            </a:extLst>
          </p:cNvPr>
          <p:cNvSpPr>
            <a:spLocks noChangeArrowheads="1"/>
          </p:cNvSpPr>
          <p:nvPr/>
        </p:nvSpPr>
        <p:spPr bwMode="auto">
          <a:xfrm>
            <a:off x="5870536" y="1603723"/>
            <a:ext cx="30406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05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50" b="0" i="0" u="none" strike="noStrike" cap="none" normalizeH="0" baseline="0" dirty="0">
                <a:ln>
                  <a:noFill/>
                </a:ln>
                <a:solidFill>
                  <a:schemeClr val="bg1"/>
                </a:solidFill>
                <a:effectLst/>
                <a:latin typeface="Arial" panose="020B0604020202020204" pitchFamily="34" charset="0"/>
              </a:rPr>
              <a:t>Cùng loại mã hóa với các web bảo mật (HTTPS).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50" b="0" i="0" u="none" strike="noStrike" cap="none" normalizeH="0" baseline="0" dirty="0">
                <a:ln>
                  <a:noFill/>
                </a:ln>
                <a:solidFill>
                  <a:schemeClr val="bg1"/>
                </a:solidFill>
                <a:effectLst/>
                <a:latin typeface="Arial" panose="020B0604020202020204" pitchFamily="34" charset="0"/>
              </a:rPr>
              <a:t>Cổng giao tiếp mặc định là 443 giúp VPN "trá hình" thành lưu lượng web thông thường, vượt tường lửa dễ dàng.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50" b="0" i="0" u="none" strike="noStrike" cap="none" normalizeH="0" baseline="0" dirty="0">
                <a:ln>
                  <a:noFill/>
                </a:ln>
                <a:solidFill>
                  <a:schemeClr val="bg1"/>
                </a:solidFill>
                <a:effectLst/>
                <a:latin typeface="Arial" panose="020B0604020202020204" pitchFamily="34" charset="0"/>
              </a:rPr>
              <a:t>Nhược điểm: Có thể hơi chậm, ít được hỗ trợ sẵn (đang cải thiện). </a:t>
            </a:r>
          </a:p>
        </p:txBody>
      </p:sp>
      <p:sp>
        <p:nvSpPr>
          <p:cNvPr id="21" name="TextBox 20">
            <a:extLst>
              <a:ext uri="{FF2B5EF4-FFF2-40B4-BE49-F238E27FC236}">
                <a16:creationId xmlns:a16="http://schemas.microsoft.com/office/drawing/2014/main" id="{805EF62A-5165-0A73-D34C-AEC207B6B85B}"/>
              </a:ext>
            </a:extLst>
          </p:cNvPr>
          <p:cNvSpPr txBox="1"/>
          <p:nvPr/>
        </p:nvSpPr>
        <p:spPr>
          <a:xfrm>
            <a:off x="-362" y="4210029"/>
            <a:ext cx="4948732" cy="954107"/>
          </a:xfrm>
          <a:prstGeom prst="rect">
            <a:avLst/>
          </a:prstGeom>
          <a:noFill/>
        </p:spPr>
        <p:txBody>
          <a:bodyPr wrap="square">
            <a:spAutoFit/>
          </a:bodyPr>
          <a:lstStyle/>
          <a:p>
            <a:r>
              <a:rPr lang="vi-VN" b="1" dirty="0">
                <a:solidFill>
                  <a:schemeClr val="bg1"/>
                </a:solidFill>
              </a:rPr>
              <a:t>Lời khuyên:</a:t>
            </a:r>
            <a:endParaRPr lang="vi-VN" dirty="0">
              <a:solidFill>
                <a:schemeClr val="bg1"/>
              </a:solidFill>
            </a:endParaRPr>
          </a:p>
          <a:p>
            <a:pPr>
              <a:buFont typeface="Arial" panose="020B0604020202020204" pitchFamily="34" charset="0"/>
              <a:buChar char="•"/>
            </a:pPr>
            <a:r>
              <a:rPr lang="vi-VN" dirty="0">
                <a:solidFill>
                  <a:schemeClr val="bg1"/>
                </a:solidFill>
              </a:rPr>
              <a:t>Ưu tiên SSL/OpenVPN khi có thể.</a:t>
            </a:r>
          </a:p>
          <a:p>
            <a:pPr>
              <a:buFont typeface="Arial" panose="020B0604020202020204" pitchFamily="34" charset="0"/>
              <a:buChar char="•"/>
            </a:pPr>
            <a:r>
              <a:rPr lang="vi-VN" dirty="0">
                <a:solidFill>
                  <a:schemeClr val="bg1"/>
                </a:solidFill>
              </a:rPr>
              <a:t>Dùng IPsec nếu cần linh hoạt, không dùng PPTP trừ khi không còn lựa chọn nào khác.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p:nvPr/>
        </p:nvSpPr>
        <p:spPr>
          <a:xfrm>
            <a:off x="5867400" y="1898111"/>
            <a:ext cx="3076858" cy="102891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mã hoá</a:t>
            </a:r>
            <a:endParaRPr dirty="0">
              <a:latin typeface="gg sans" panose="00000800000000000000" pitchFamily="2" charset="0"/>
            </a:endParaRPr>
          </a:p>
        </p:txBody>
      </p:sp>
      <p:sp>
        <p:nvSpPr>
          <p:cNvPr id="978" name="Google Shape;978;p47"/>
          <p:cNvSpPr txBox="1"/>
          <p:nvPr/>
        </p:nvSpPr>
        <p:spPr>
          <a:xfrm>
            <a:off x="650522" y="3062356"/>
            <a:ext cx="1674556"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Audiowide"/>
                <a:ea typeface="Audiowide"/>
                <a:cs typeface="Audiowide"/>
                <a:sym typeface="Audiowide"/>
              </a:rPr>
              <a:t>Protocols</a:t>
            </a:r>
            <a:endParaRPr dirty="0">
              <a:solidFill>
                <a:schemeClr val="bg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cxnSpLocks/>
            <a:stCxn id="971" idx="0"/>
            <a:endCxn id="982" idx="1"/>
          </p:cNvCxnSpPr>
          <p:nvPr/>
        </p:nvCxnSpPr>
        <p:spPr>
          <a:xfrm>
            <a:off x="2257450" y="2977775"/>
            <a:ext cx="554789" cy="1253568"/>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cxnSpLocks/>
            <a:stCxn id="971" idx="0"/>
            <a:endCxn id="986" idx="1"/>
          </p:cNvCxnSpPr>
          <p:nvPr/>
        </p:nvCxnSpPr>
        <p:spPr>
          <a:xfrm>
            <a:off x="2257450" y="2977775"/>
            <a:ext cx="763685" cy="437256"/>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SS</a:t>
            </a:r>
            <a:r>
              <a:rPr lang="en-US" sz="1600" dirty="0">
                <a:solidFill>
                  <a:schemeClr val="accent1"/>
                </a:solidFill>
                <a:latin typeface="Consolas" panose="020B0609020204030204" pitchFamily="49" charset="0"/>
                <a:ea typeface="Audiowide"/>
                <a:cs typeface="Audiowide"/>
                <a:sym typeface="Audiowide"/>
              </a:rPr>
              <a:t>L</a:t>
            </a: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Giả danh chuyên nghiệp</a:t>
            </a: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OpenVPN </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Nổi tiếng an toàn</a:t>
            </a:r>
          </a:p>
        </p:txBody>
      </p:sp>
      <p:sp>
        <p:nvSpPr>
          <p:cNvPr id="986" name="Google Shape;986;p47"/>
          <p:cNvSpPr txBox="1"/>
          <p:nvPr/>
        </p:nvSpPr>
        <p:spPr>
          <a:xfrm>
            <a:off x="3021135" y="3135581"/>
            <a:ext cx="2803686"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Ipsec</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500" dirty="0">
                <a:solidFill>
                  <a:schemeClr val="accent1"/>
                </a:solidFill>
                <a:latin typeface="Consolas" panose="020B0609020204030204" pitchFamily="49" charset="0"/>
                <a:ea typeface="Audiowide"/>
                <a:cs typeface="Audiowide"/>
                <a:sym typeface="Audiowide"/>
              </a:rPr>
              <a:t>Linh hoạt nhưng phức tạp</a:t>
            </a:r>
          </a:p>
        </p:txBody>
      </p:sp>
      <p:sp>
        <p:nvSpPr>
          <p:cNvPr id="982" name="Google Shape;982;p47"/>
          <p:cNvSpPr txBox="1"/>
          <p:nvPr/>
        </p:nvSpPr>
        <p:spPr>
          <a:xfrm>
            <a:off x="2812239" y="3951893"/>
            <a:ext cx="2980597"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PPTP</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dirty="0">
                <a:solidFill>
                  <a:schemeClr val="accent1"/>
                </a:solidFill>
                <a:latin typeface="Consolas" panose="020B0609020204030204" pitchFamily="49" charset="0"/>
                <a:ea typeface="Audiowide"/>
                <a:cs typeface="Audiowide"/>
                <a:sym typeface="Audiowide"/>
              </a:rPr>
              <a:t>Nhanh nhưng "lỗ hổng" to</a:t>
            </a:r>
          </a:p>
        </p:txBody>
      </p:sp>
      <p:cxnSp>
        <p:nvCxnSpPr>
          <p:cNvPr id="988" name="Google Shape;988;p47"/>
          <p:cNvCxnSpPr>
            <a:cxnSpLocks/>
            <a:stCxn id="984" idx="3"/>
            <a:endCxn id="974" idx="1"/>
          </p:cNvCxnSpPr>
          <p:nvPr/>
        </p:nvCxnSpPr>
        <p:spPr>
          <a:xfrm flipV="1">
            <a:off x="5715136" y="2412568"/>
            <a:ext cx="152264" cy="157210"/>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Rectangle 11">
            <a:extLst>
              <a:ext uri="{FF2B5EF4-FFF2-40B4-BE49-F238E27FC236}">
                <a16:creationId xmlns:a16="http://schemas.microsoft.com/office/drawing/2014/main" id="{F304C04B-01C7-8091-4134-31A163B7FE31}"/>
              </a:ext>
            </a:extLst>
          </p:cNvPr>
          <p:cNvSpPr>
            <a:spLocks noChangeArrowheads="1"/>
          </p:cNvSpPr>
          <p:nvPr/>
        </p:nvSpPr>
        <p:spPr bwMode="auto">
          <a:xfrm>
            <a:off x="5962033" y="1810452"/>
            <a:ext cx="299980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200" b="0" i="0" u="none" strike="noStrike" cap="none" normalizeH="0" baseline="0" dirty="0">
                <a:ln>
                  <a:noFill/>
                </a:ln>
                <a:solidFill>
                  <a:schemeClr val="bg1"/>
                </a:solidFill>
                <a:effectLst/>
                <a:latin typeface="Arial" panose="020B0604020202020204" pitchFamily="34" charset="0"/>
              </a:rPr>
              <a:t>Thực hiện SSL phổ biến nhất, cần cài thêm phần mềm.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200" b="0" i="0" u="none" strike="noStrike" cap="none" normalizeH="0" baseline="0" dirty="0">
                <a:ln>
                  <a:noFill/>
                </a:ln>
                <a:solidFill>
                  <a:schemeClr val="bg1"/>
                </a:solidFill>
                <a:effectLst/>
                <a:latin typeface="Arial" panose="020B0604020202020204" pitchFamily="34" charset="0"/>
              </a:rPr>
              <a:t>Được đánh giá là an toàn hàng đầu trong các giao thức VPN. </a:t>
            </a:r>
          </a:p>
        </p:txBody>
      </p:sp>
      <p:sp>
        <p:nvSpPr>
          <p:cNvPr id="21" name="TextBox 20">
            <a:extLst>
              <a:ext uri="{FF2B5EF4-FFF2-40B4-BE49-F238E27FC236}">
                <a16:creationId xmlns:a16="http://schemas.microsoft.com/office/drawing/2014/main" id="{805EF62A-5165-0A73-D34C-AEC207B6B85B}"/>
              </a:ext>
            </a:extLst>
          </p:cNvPr>
          <p:cNvSpPr txBox="1"/>
          <p:nvPr/>
        </p:nvSpPr>
        <p:spPr>
          <a:xfrm>
            <a:off x="-362" y="4210029"/>
            <a:ext cx="4948732" cy="954107"/>
          </a:xfrm>
          <a:prstGeom prst="rect">
            <a:avLst/>
          </a:prstGeom>
          <a:noFill/>
        </p:spPr>
        <p:txBody>
          <a:bodyPr wrap="square">
            <a:spAutoFit/>
          </a:bodyPr>
          <a:lstStyle/>
          <a:p>
            <a:r>
              <a:rPr lang="vi-VN" b="1" dirty="0">
                <a:solidFill>
                  <a:schemeClr val="bg1"/>
                </a:solidFill>
              </a:rPr>
              <a:t>Lời khuyên:</a:t>
            </a:r>
            <a:endParaRPr lang="vi-VN" dirty="0">
              <a:solidFill>
                <a:schemeClr val="bg1"/>
              </a:solidFill>
            </a:endParaRPr>
          </a:p>
          <a:p>
            <a:pPr>
              <a:buFont typeface="Arial" panose="020B0604020202020204" pitchFamily="34" charset="0"/>
              <a:buChar char="•"/>
            </a:pPr>
            <a:r>
              <a:rPr lang="vi-VN" dirty="0">
                <a:solidFill>
                  <a:schemeClr val="bg1"/>
                </a:solidFill>
              </a:rPr>
              <a:t>Ưu tiên SSL/OpenVPN khi có thể.</a:t>
            </a:r>
          </a:p>
          <a:p>
            <a:pPr>
              <a:buFont typeface="Arial" panose="020B0604020202020204" pitchFamily="34" charset="0"/>
              <a:buChar char="•"/>
            </a:pPr>
            <a:r>
              <a:rPr lang="vi-VN" dirty="0">
                <a:solidFill>
                  <a:schemeClr val="bg1"/>
                </a:solidFill>
              </a:rPr>
              <a:t>Dùng IPsec nếu cần linh hoạt, không dùng PPTP trừ khi không còn lựa chọn nào khác.</a:t>
            </a:r>
          </a:p>
        </p:txBody>
      </p:sp>
    </p:spTree>
    <p:extLst>
      <p:ext uri="{BB962C8B-B14F-4D97-AF65-F5344CB8AC3E}">
        <p14:creationId xmlns:p14="http://schemas.microsoft.com/office/powerpoint/2010/main" val="3702043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p:nvPr/>
        </p:nvSpPr>
        <p:spPr>
          <a:xfrm>
            <a:off x="5867400" y="2012479"/>
            <a:ext cx="3256562" cy="143125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mã hoá</a:t>
            </a:r>
            <a:endParaRPr dirty="0">
              <a:latin typeface="gg sans" panose="00000800000000000000" pitchFamily="2" charset="0"/>
            </a:endParaRPr>
          </a:p>
        </p:txBody>
      </p:sp>
      <p:sp>
        <p:nvSpPr>
          <p:cNvPr id="978" name="Google Shape;978;p47"/>
          <p:cNvSpPr txBox="1"/>
          <p:nvPr/>
        </p:nvSpPr>
        <p:spPr>
          <a:xfrm>
            <a:off x="650522" y="3062356"/>
            <a:ext cx="1674556"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Audiowide"/>
                <a:ea typeface="Audiowide"/>
                <a:cs typeface="Audiowide"/>
                <a:sym typeface="Audiowide"/>
              </a:rPr>
              <a:t>Protocols</a:t>
            </a:r>
            <a:endParaRPr dirty="0">
              <a:solidFill>
                <a:schemeClr val="bg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cxnSpLocks/>
            <a:stCxn id="971" idx="0"/>
            <a:endCxn id="982" idx="1"/>
          </p:cNvCxnSpPr>
          <p:nvPr/>
        </p:nvCxnSpPr>
        <p:spPr>
          <a:xfrm>
            <a:off x="2257450" y="2977775"/>
            <a:ext cx="554789" cy="1253568"/>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cxnSpLocks/>
            <a:stCxn id="971" idx="0"/>
            <a:endCxn id="986" idx="1"/>
          </p:cNvCxnSpPr>
          <p:nvPr/>
        </p:nvCxnSpPr>
        <p:spPr>
          <a:xfrm>
            <a:off x="2257450" y="2977775"/>
            <a:ext cx="763685" cy="437256"/>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SS</a:t>
            </a:r>
            <a:r>
              <a:rPr lang="en-US" sz="1600" dirty="0">
                <a:solidFill>
                  <a:schemeClr val="accent1"/>
                </a:solidFill>
                <a:latin typeface="Consolas" panose="020B0609020204030204" pitchFamily="49" charset="0"/>
                <a:ea typeface="Audiowide"/>
                <a:cs typeface="Audiowide"/>
                <a:sym typeface="Audiowide"/>
              </a:rPr>
              <a:t>L</a:t>
            </a: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Giả danh chuyên nghiệp</a:t>
            </a: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OpenVPN </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Nổi tiếng an toàn</a:t>
            </a:r>
          </a:p>
        </p:txBody>
      </p:sp>
      <p:sp>
        <p:nvSpPr>
          <p:cNvPr id="986" name="Google Shape;986;p47"/>
          <p:cNvSpPr txBox="1"/>
          <p:nvPr/>
        </p:nvSpPr>
        <p:spPr>
          <a:xfrm>
            <a:off x="3021135" y="3135581"/>
            <a:ext cx="2803686"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Ipsec</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sz="1500" dirty="0">
                <a:solidFill>
                  <a:schemeClr val="accent1"/>
                </a:solidFill>
                <a:latin typeface="Consolas" panose="020B0609020204030204" pitchFamily="49" charset="0"/>
                <a:ea typeface="Audiowide"/>
                <a:cs typeface="Audiowide"/>
                <a:sym typeface="Audiowide"/>
              </a:rPr>
              <a:t>Linh hoạt nhưng phức tạp</a:t>
            </a:r>
          </a:p>
        </p:txBody>
      </p:sp>
      <p:sp>
        <p:nvSpPr>
          <p:cNvPr id="982" name="Google Shape;982;p47"/>
          <p:cNvSpPr txBox="1"/>
          <p:nvPr/>
        </p:nvSpPr>
        <p:spPr>
          <a:xfrm>
            <a:off x="2812239" y="3951893"/>
            <a:ext cx="2980597"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accent1"/>
                </a:solidFill>
                <a:latin typeface="Consolas" panose="020B0609020204030204" pitchFamily="49" charset="0"/>
                <a:ea typeface="Audiowide"/>
                <a:cs typeface="Audiowide"/>
                <a:sym typeface="Audiowide"/>
              </a:rPr>
              <a:t>PPTP</a:t>
            </a:r>
            <a:endParaRPr lang="en-US" sz="1600" dirty="0">
              <a:solidFill>
                <a:schemeClr val="accent1"/>
              </a:solidFill>
              <a:latin typeface="Consolas" panose="020B0609020204030204" pitchFamily="49" charset="0"/>
              <a:ea typeface="Audiowide"/>
              <a:cs typeface="Audiowide"/>
              <a:sym typeface="Audiowide"/>
            </a:endParaRPr>
          </a:p>
          <a:p>
            <a:pPr marL="0" lvl="0" indent="0" algn="ctr" rtl="0">
              <a:spcBef>
                <a:spcPts val="0"/>
              </a:spcBef>
              <a:spcAft>
                <a:spcPts val="0"/>
              </a:spcAft>
              <a:buNone/>
            </a:pPr>
            <a:r>
              <a:rPr lang="vi-VN" dirty="0">
                <a:solidFill>
                  <a:schemeClr val="accent1"/>
                </a:solidFill>
                <a:latin typeface="Consolas" panose="020B0609020204030204" pitchFamily="49" charset="0"/>
                <a:ea typeface="Audiowide"/>
                <a:cs typeface="Audiowide"/>
                <a:sym typeface="Audiowide"/>
              </a:rPr>
              <a:t>Nhanh nhưng "lỗ hổng" to</a:t>
            </a:r>
          </a:p>
        </p:txBody>
      </p:sp>
      <p:cxnSp>
        <p:nvCxnSpPr>
          <p:cNvPr id="989" name="Google Shape;989;p47"/>
          <p:cNvCxnSpPr>
            <a:cxnSpLocks/>
            <a:stCxn id="986" idx="3"/>
            <a:endCxn id="975" idx="1"/>
          </p:cNvCxnSpPr>
          <p:nvPr/>
        </p:nvCxnSpPr>
        <p:spPr>
          <a:xfrm flipV="1">
            <a:off x="5824821" y="2728105"/>
            <a:ext cx="42579" cy="686926"/>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0">
            <a:extLst>
              <a:ext uri="{FF2B5EF4-FFF2-40B4-BE49-F238E27FC236}">
                <a16:creationId xmlns:a16="http://schemas.microsoft.com/office/drawing/2014/main" id="{4C4236E1-C97F-20A0-5805-859C9930F8FB}"/>
              </a:ext>
            </a:extLst>
          </p:cNvPr>
          <p:cNvSpPr>
            <a:spLocks noChangeArrowheads="1"/>
          </p:cNvSpPr>
          <p:nvPr/>
        </p:nvSpPr>
        <p:spPr bwMode="auto">
          <a:xfrm>
            <a:off x="5867400" y="1877277"/>
            <a:ext cx="33809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vi-VN" altLang="vi-VN"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lang="vi-VN" altLang="vi-VN" sz="1050" dirty="0">
                <a:solidFill>
                  <a:schemeClr val="bg1"/>
                </a:solidFill>
              </a:rPr>
              <a:t>Là cả một hệ thống giao thức, tùy biến cài đặt theo nhu cầu, có thể kèm hoặc không kèm mã hóa. </a:t>
            </a:r>
          </a:p>
          <a:p>
            <a:pPr marL="0" marR="0" lvl="0" indent="0" algn="l" defTabSz="914400" rtl="0" eaLnBrk="0" fontAlgn="base" latinLnBrk="0" hangingPunct="0">
              <a:lnSpc>
                <a:spcPct val="100000"/>
              </a:lnSpc>
              <a:spcBef>
                <a:spcPct val="0"/>
              </a:spcBef>
              <a:spcAft>
                <a:spcPct val="0"/>
              </a:spcAft>
              <a:buClrTx/>
              <a:buSzTx/>
              <a:buFontTx/>
              <a:buChar char="•"/>
              <a:tabLst/>
            </a:pPr>
            <a:r>
              <a:rPr lang="vi-VN" altLang="vi-VN" sz="1050" dirty="0">
                <a:solidFill>
                  <a:schemeClr val="bg1"/>
                </a:solidFill>
              </a:rPr>
              <a:t>L2TP/IPsec: kết hợp giao thức không bảo mật với IPsec để tăng độ an toàn. </a:t>
            </a:r>
          </a:p>
          <a:p>
            <a:pPr marL="0" marR="0" lvl="0" indent="0" algn="l" defTabSz="914400" rtl="0" eaLnBrk="0" fontAlgn="base" latinLnBrk="0" hangingPunct="0">
              <a:lnSpc>
                <a:spcPct val="100000"/>
              </a:lnSpc>
              <a:spcBef>
                <a:spcPct val="0"/>
              </a:spcBef>
              <a:spcAft>
                <a:spcPct val="0"/>
              </a:spcAft>
              <a:buClrTx/>
              <a:buSzTx/>
              <a:buFontTx/>
              <a:buChar char="•"/>
              <a:tabLst/>
            </a:pPr>
            <a:r>
              <a:rPr lang="vi-VN" altLang="vi-VN" sz="1050" dirty="0">
                <a:solidFill>
                  <a:schemeClr val="bg1"/>
                </a:solidFill>
              </a:rPr>
              <a:t>IKEv2: phiên bản IPsec an toàn nhất hiện tại. </a:t>
            </a:r>
          </a:p>
          <a:p>
            <a:pPr marL="0" marR="0" lvl="0" indent="0" algn="l" defTabSz="914400" rtl="0" eaLnBrk="0" fontAlgn="base" latinLnBrk="0" hangingPunct="0">
              <a:lnSpc>
                <a:spcPct val="100000"/>
              </a:lnSpc>
              <a:spcBef>
                <a:spcPct val="0"/>
              </a:spcBef>
              <a:spcAft>
                <a:spcPct val="0"/>
              </a:spcAft>
              <a:buClrTx/>
              <a:buSzTx/>
              <a:buFontTx/>
              <a:buChar char="•"/>
              <a:tabLst/>
            </a:pPr>
            <a:r>
              <a:rPr lang="vi-VN" altLang="vi-VN" sz="1050" dirty="0">
                <a:solidFill>
                  <a:schemeClr val="bg1"/>
                </a:solidFill>
              </a:rPr>
              <a:t>Cổng 500 dễ bị chặn, không lý tưởng để vượt hạn chế địa lý. </a:t>
            </a:r>
          </a:p>
        </p:txBody>
      </p:sp>
      <p:sp>
        <p:nvSpPr>
          <p:cNvPr id="21" name="TextBox 20">
            <a:extLst>
              <a:ext uri="{FF2B5EF4-FFF2-40B4-BE49-F238E27FC236}">
                <a16:creationId xmlns:a16="http://schemas.microsoft.com/office/drawing/2014/main" id="{805EF62A-5165-0A73-D34C-AEC207B6B85B}"/>
              </a:ext>
            </a:extLst>
          </p:cNvPr>
          <p:cNvSpPr txBox="1"/>
          <p:nvPr/>
        </p:nvSpPr>
        <p:spPr>
          <a:xfrm>
            <a:off x="-362" y="4210029"/>
            <a:ext cx="4948732" cy="954107"/>
          </a:xfrm>
          <a:prstGeom prst="rect">
            <a:avLst/>
          </a:prstGeom>
          <a:noFill/>
        </p:spPr>
        <p:txBody>
          <a:bodyPr wrap="square">
            <a:spAutoFit/>
          </a:bodyPr>
          <a:lstStyle/>
          <a:p>
            <a:r>
              <a:rPr lang="vi-VN" b="1" dirty="0">
                <a:solidFill>
                  <a:schemeClr val="bg1"/>
                </a:solidFill>
              </a:rPr>
              <a:t>Lời khuyên:</a:t>
            </a:r>
            <a:endParaRPr lang="vi-VN" dirty="0">
              <a:solidFill>
                <a:schemeClr val="bg1"/>
              </a:solidFill>
            </a:endParaRPr>
          </a:p>
          <a:p>
            <a:pPr>
              <a:buFont typeface="Arial" panose="020B0604020202020204" pitchFamily="34" charset="0"/>
              <a:buChar char="•"/>
            </a:pPr>
            <a:r>
              <a:rPr lang="vi-VN" dirty="0">
                <a:solidFill>
                  <a:schemeClr val="bg1"/>
                </a:solidFill>
              </a:rPr>
              <a:t>Ưu tiên SSL/OpenVPN khi có thể.</a:t>
            </a:r>
          </a:p>
          <a:p>
            <a:pPr>
              <a:buFont typeface="Arial" panose="020B0604020202020204" pitchFamily="34" charset="0"/>
              <a:buChar char="•"/>
            </a:pPr>
            <a:r>
              <a:rPr lang="vi-VN" dirty="0">
                <a:solidFill>
                  <a:schemeClr val="bg1"/>
                </a:solidFill>
              </a:rPr>
              <a:t>Dùng IPsec nếu cần linh hoạt, không dùng PPTP trừ khi không còn lựa chọn nào khác.</a:t>
            </a:r>
          </a:p>
        </p:txBody>
      </p:sp>
    </p:spTree>
    <p:extLst>
      <p:ext uri="{BB962C8B-B14F-4D97-AF65-F5344CB8AC3E}">
        <p14:creationId xmlns:p14="http://schemas.microsoft.com/office/powerpoint/2010/main" val="4046780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Thiết lập VPN</a:t>
            </a:r>
            <a:endParaRPr dirty="0">
              <a:latin typeface="gg sans" panose="00000800000000000000" pitchFamily="2" charset="0"/>
            </a:endParaRPr>
          </a:p>
        </p:txBody>
      </p:sp>
      <p:sp>
        <p:nvSpPr>
          <p:cNvPr id="700" name="Google Shape;700;p40"/>
          <p:cNvSpPr txBox="1">
            <a:spLocks noGrp="1"/>
          </p:cNvSpPr>
          <p:nvPr>
            <p:ph type="subTitle" idx="1"/>
          </p:nvPr>
        </p:nvSpPr>
        <p:spPr>
          <a:xfrm>
            <a:off x="1980321" y="1916050"/>
            <a:ext cx="2784821"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US" dirty="0" err="1">
                <a:latin typeface="gg sans" panose="00000800000000000000" pitchFamily="2" charset="0"/>
              </a:rPr>
              <a:t>Sử</a:t>
            </a:r>
            <a:r>
              <a:rPr lang="en-US" dirty="0">
                <a:latin typeface="gg sans" panose="00000800000000000000" pitchFamily="2" charset="0"/>
              </a:rPr>
              <a:t> </a:t>
            </a:r>
            <a:r>
              <a:rPr lang="en-US" dirty="0" err="1">
                <a:latin typeface="gg sans" panose="00000800000000000000" pitchFamily="2" charset="0"/>
              </a:rPr>
              <a:t>dụng</a:t>
            </a:r>
            <a:r>
              <a:rPr lang="en-US" dirty="0">
                <a:latin typeface="gg sans" panose="00000800000000000000" pitchFamily="2" charset="0"/>
              </a:rPr>
              <a:t> </a:t>
            </a:r>
            <a:r>
              <a:rPr lang="en-US" dirty="0" err="1">
                <a:latin typeface="gg sans" panose="00000800000000000000" pitchFamily="2" charset="0"/>
              </a:rPr>
              <a:t>nhà</a:t>
            </a:r>
            <a:r>
              <a:rPr lang="en-US" dirty="0">
                <a:latin typeface="gg sans" panose="00000800000000000000" pitchFamily="2" charset="0"/>
              </a:rPr>
              <a:t> </a:t>
            </a:r>
            <a:r>
              <a:rPr lang="en-US" dirty="0" err="1">
                <a:latin typeface="gg sans" panose="00000800000000000000" pitchFamily="2" charset="0"/>
              </a:rPr>
              <a:t>cung</a:t>
            </a:r>
            <a:r>
              <a:rPr lang="en-US" dirty="0">
                <a:latin typeface="gg sans" panose="00000800000000000000" pitchFamily="2" charset="0"/>
              </a:rPr>
              <a:t> </a:t>
            </a:r>
            <a:r>
              <a:rPr lang="en-US" dirty="0" err="1">
                <a:latin typeface="gg sans" panose="00000800000000000000" pitchFamily="2" charset="0"/>
              </a:rPr>
              <a:t>cấp</a:t>
            </a:r>
            <a:r>
              <a:rPr lang="en-US" dirty="0">
                <a:latin typeface="gg sans" panose="00000800000000000000" pitchFamily="2" charset="0"/>
              </a:rPr>
              <a:t> </a:t>
            </a:r>
            <a:r>
              <a:rPr lang="en-US" dirty="0" err="1">
                <a:latin typeface="gg sans" panose="00000800000000000000" pitchFamily="2" charset="0"/>
              </a:rPr>
              <a:t>dịch</a:t>
            </a:r>
            <a:r>
              <a:rPr lang="en-US" dirty="0">
                <a:latin typeface="gg sans" panose="00000800000000000000" pitchFamily="2" charset="0"/>
              </a:rPr>
              <a:t> </a:t>
            </a:r>
            <a:r>
              <a:rPr lang="en-US" dirty="0" err="1">
                <a:latin typeface="gg sans" panose="00000800000000000000" pitchFamily="2" charset="0"/>
              </a:rPr>
              <a:t>vụ</a:t>
            </a:r>
            <a:r>
              <a:rPr lang="en-US" dirty="0">
                <a:latin typeface="gg sans" panose="00000800000000000000" pitchFamily="2" charset="0"/>
              </a:rPr>
              <a:t> VPN</a:t>
            </a:r>
            <a:endParaRPr lang="vi-VN" dirty="0">
              <a:latin typeface="gg sans" panose="00000800000000000000" pitchFamily="2" charset="0"/>
            </a:endParaRPr>
          </a:p>
        </p:txBody>
      </p:sp>
      <p:sp>
        <p:nvSpPr>
          <p:cNvPr id="702" name="Google Shape;702;p40"/>
          <p:cNvSpPr txBox="1">
            <a:spLocks noGrp="1"/>
          </p:cNvSpPr>
          <p:nvPr>
            <p:ph type="subTitle" idx="3"/>
          </p:nvPr>
        </p:nvSpPr>
        <p:spPr>
          <a:xfrm>
            <a:off x="4867943" y="1662384"/>
            <a:ext cx="2326200" cy="750156"/>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vi-VN" dirty="0">
                <a:latin typeface="gg sans" panose="00000800000000000000" pitchFamily="2" charset="0"/>
              </a:rPr>
              <a:t>	 Sử dụng bộ định tuyến VPN</a:t>
            </a: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extBox 20">
            <a:extLst>
              <a:ext uri="{FF2B5EF4-FFF2-40B4-BE49-F238E27FC236}">
                <a16:creationId xmlns:a16="http://schemas.microsoft.com/office/drawing/2014/main" id="{13D037A3-4DA1-5F97-75E9-62E85D69A0A2}"/>
              </a:ext>
            </a:extLst>
          </p:cNvPr>
          <p:cNvSpPr txBox="1"/>
          <p:nvPr/>
        </p:nvSpPr>
        <p:spPr>
          <a:xfrm>
            <a:off x="458735" y="2694638"/>
            <a:ext cx="3816706" cy="1815882"/>
          </a:xfrm>
          <a:prstGeom prst="rect">
            <a:avLst/>
          </a:prstGeom>
          <a:noFill/>
        </p:spPr>
        <p:txBody>
          <a:bodyPr wrap="square">
            <a:spAutoFit/>
          </a:bodyPr>
          <a:lstStyle/>
          <a:p>
            <a:pPr>
              <a:spcBef>
                <a:spcPts val="900"/>
              </a:spcBef>
              <a:spcAft>
                <a:spcPts val="900"/>
              </a:spcAft>
            </a:pPr>
            <a:r>
              <a:rPr lang="vi-VN" sz="1400" dirty="0">
                <a:solidFill>
                  <a:schemeClr val="bg1"/>
                </a:solidFill>
                <a:effectLst/>
                <a:latin typeface="Times New Roman" panose="02020603050405020304" pitchFamily="18" charset="0"/>
                <a:ea typeface="Helvetica" panose="020B0604020202020204" pitchFamily="34" charset="0"/>
              </a:rPr>
              <a:t>Bạn có thể lựa chọn một dịch vụ VPN có thể được truy cập thông qua trình duyệt hoặc bằng cách tải ứng dụng hay phần mềm về thiết bị của bạn. Có các dịch vụ theo gói đăng ký thường sẽ tính phí dựa trên mỗi thiết bị sử dụng dịch vụ. Do vậy, việc thiết lập các dịch vụ này có thể khá tốn kém. Đồng thời, mỗi thiết bị lại cần được cấu hình riêng biệt.Ví dụ như 1.1.1.1 ,</a:t>
            </a:r>
            <a:endParaRPr lang="vi-VN" sz="1400" dirty="0">
              <a:solidFill>
                <a:schemeClr val="bg1"/>
              </a:solidFill>
              <a:effectLst/>
              <a:latin typeface="Times New Roman" panose="02020603050405020304" pitchFamily="18" charset="0"/>
              <a:ea typeface="SimSun" panose="02010600030101010101" pitchFamily="2" charset="-122"/>
            </a:endParaRPr>
          </a:p>
        </p:txBody>
      </p:sp>
      <p:sp>
        <p:nvSpPr>
          <p:cNvPr id="23" name="TextBox 22">
            <a:extLst>
              <a:ext uri="{FF2B5EF4-FFF2-40B4-BE49-F238E27FC236}">
                <a16:creationId xmlns:a16="http://schemas.microsoft.com/office/drawing/2014/main" id="{12469FE5-D514-5FCC-2A47-643992E8C65C}"/>
              </a:ext>
            </a:extLst>
          </p:cNvPr>
          <p:cNvSpPr txBox="1"/>
          <p:nvPr/>
        </p:nvSpPr>
        <p:spPr>
          <a:xfrm>
            <a:off x="4607244" y="2721436"/>
            <a:ext cx="3816706" cy="1384995"/>
          </a:xfrm>
          <a:prstGeom prst="rect">
            <a:avLst/>
          </a:prstGeom>
          <a:noFill/>
        </p:spPr>
        <p:txBody>
          <a:bodyPr wrap="square">
            <a:spAutoFit/>
          </a:bodyPr>
          <a:lstStyle/>
          <a:p>
            <a:pPr>
              <a:spcBef>
                <a:spcPts val="900"/>
              </a:spcBef>
            </a:pPr>
            <a:r>
              <a:rPr lang="vi-VN" sz="1400" dirty="0">
                <a:solidFill>
                  <a:schemeClr val="bg1"/>
                </a:solidFill>
                <a:effectLst/>
                <a:latin typeface="Times New Roman" panose="02020603050405020304" pitchFamily="18" charset="0"/>
                <a:ea typeface="Helvetica" panose="020B0604020202020204" pitchFamily="34" charset="0"/>
              </a:rPr>
              <a:t>Việc này bao gồm mua bộ định tuyến được cài đặt trước kết nối VPN hoặc tự cài phần mềm VPN trên bộ định tuyến tại nhà của bạn. Ưu điểm của cách tiếp cận này là tất cả các thiết bị truy cập vào Internet thông qua bộ định tuyến này sẽ được bảo vệ tự động. </a:t>
            </a:r>
            <a:endParaRPr lang="vi-VN" sz="1400" dirty="0">
              <a:solidFill>
                <a:schemeClr val="bg1"/>
              </a:solidFill>
              <a:effectLst/>
              <a:latin typeface="Times New Roman" panose="02020603050405020304" pitchFamily="18" charset="0"/>
              <a:ea typeface="SimSun" panose="02010600030101010101" pitchFamily="2"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8" name="Google Shape;698;p40"/>
          <p:cNvSpPr/>
          <p:nvPr/>
        </p:nvSpPr>
        <p:spPr>
          <a:xfrm>
            <a:off x="713225" y="510300"/>
            <a:ext cx="476586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4819456"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gg sans" panose="00000800000000000000" pitchFamily="2" charset="0"/>
              </a:rPr>
              <a:t>Dịch vụ VPN từ nhà cung cấp</a:t>
            </a:r>
            <a:endParaRPr lang="vi-VN" dirty="0">
              <a:latin typeface="gg sans" panose="00000800000000000000" pitchFamily="2" charset="0"/>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8" name="Picture 8" descr="DuckDuckGo: Want Anonymous Browsing? 6 Things to Know About the ...">
            <a:extLst>
              <a:ext uri="{FF2B5EF4-FFF2-40B4-BE49-F238E27FC236}">
                <a16:creationId xmlns:a16="http://schemas.microsoft.com/office/drawing/2014/main" id="{A061248E-3C8F-45E1-361B-B889C37AE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35" y="1736193"/>
            <a:ext cx="2902040" cy="2322206"/>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Cloudflare's 1.1.1.1 App Gets Even More Useful With Free VPN, Warp">
            <a:extLst>
              <a:ext uri="{FF2B5EF4-FFF2-40B4-BE49-F238E27FC236}">
                <a16:creationId xmlns:a16="http://schemas.microsoft.com/office/drawing/2014/main" id="{85EC7BC2-492A-6C1B-4B1A-79827B220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478" y="1732408"/>
            <a:ext cx="2339084" cy="2339084"/>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Cybersecurity for Beginners in 2021: How to Keep Your Data Safe – SPY">
            <a:extLst>
              <a:ext uri="{FF2B5EF4-FFF2-40B4-BE49-F238E27FC236}">
                <a16:creationId xmlns:a16="http://schemas.microsoft.com/office/drawing/2014/main" id="{F06D04C7-8E64-B2D1-911F-F54F12E00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677" y="1732407"/>
            <a:ext cx="2325991" cy="232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34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t>Dịch vụ VPN từ nhà cung cấp</a:t>
            </a:r>
            <a:endParaRPr dirty="0"/>
          </a:p>
        </p:txBody>
      </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6" descr="Vpn / Protect Your Online Privacy With The 5 Best Vpns Extremetech ...">
            <a:extLst>
              <a:ext uri="{FF2B5EF4-FFF2-40B4-BE49-F238E27FC236}">
                <a16:creationId xmlns:a16="http://schemas.microsoft.com/office/drawing/2014/main" id="{35DB8B9E-A798-9C0C-E1D9-D1B28299E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299" y="1420998"/>
            <a:ext cx="5883851" cy="330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96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r>
              <a:rPr lang="vi-VN" b="1" dirty="0">
                <a:latin typeface="gg sans" panose="00000800000000000000" pitchFamily="2" charset="0"/>
              </a:rPr>
              <a:t>Dịch vụ VPN từ nhà cung cấp</a:t>
            </a:r>
            <a:endParaRPr lang="vi-VN" dirty="0">
              <a:latin typeface="gg sans" panose="00000800000000000000" pitchFamily="2" charset="0"/>
            </a:endParaRPr>
          </a:p>
        </p:txBody>
      </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7572629-0B77-8374-5FBB-ED9CC0E7AA15}"/>
              </a:ext>
            </a:extLst>
          </p:cNvPr>
          <p:cNvSpPr txBox="1"/>
          <p:nvPr/>
        </p:nvSpPr>
        <p:spPr>
          <a:xfrm>
            <a:off x="769822" y="1300518"/>
            <a:ext cx="7769662" cy="3816429"/>
          </a:xfrm>
          <a:prstGeom prst="rect">
            <a:avLst/>
          </a:prstGeom>
          <a:noFill/>
        </p:spPr>
        <p:txBody>
          <a:bodyPr wrap="square">
            <a:spAutoFit/>
          </a:bodyPr>
          <a:lstStyle/>
          <a:p>
            <a:r>
              <a:rPr lang="vi-VN" sz="1600" b="1" dirty="0">
                <a:solidFill>
                  <a:schemeClr val="bg1"/>
                </a:solidFill>
                <a:latin typeface="Consolas" panose="020B0609020204030204" pitchFamily="49" charset="0"/>
              </a:rPr>
              <a:t>Ưu điểm:</a:t>
            </a:r>
            <a:endParaRPr lang="vi-VN" sz="1600" dirty="0">
              <a:solidFill>
                <a:schemeClr val="bg1"/>
              </a:solidFill>
              <a:latin typeface="Consolas" panose="020B0609020204030204" pitchFamily="49" charset="0"/>
            </a:endParaRPr>
          </a:p>
          <a:p>
            <a:pPr>
              <a:buFont typeface="Arial" panose="020B0604020202020204" pitchFamily="34" charset="0"/>
              <a:buChar char="•"/>
            </a:pPr>
            <a:r>
              <a:rPr lang="vi-VN" b="1" dirty="0">
                <a:solidFill>
                  <a:schemeClr val="bg1"/>
                </a:solidFill>
                <a:latin typeface="Consolas" panose="020B0609020204030204" pitchFamily="49" charset="0"/>
              </a:rPr>
              <a:t>Dễ sử dụng:</a:t>
            </a:r>
            <a:r>
              <a:rPr lang="vi-VN" dirty="0">
                <a:solidFill>
                  <a:schemeClr val="bg1"/>
                </a:solidFill>
                <a:latin typeface="Consolas" panose="020B0609020204030204" pitchFamily="49" charset="0"/>
              </a:rPr>
              <a:t> Không cần cấu hình phức tạp, chỉ cần cài đặt ứng dụng và đăng ký tài khoản.</a:t>
            </a:r>
          </a:p>
          <a:p>
            <a:pPr>
              <a:buFont typeface="Arial" panose="020B0604020202020204" pitchFamily="34" charset="0"/>
              <a:buChar char="•"/>
            </a:pPr>
            <a:r>
              <a:rPr lang="vi-VN" b="1" dirty="0">
                <a:solidFill>
                  <a:schemeClr val="bg1"/>
                </a:solidFill>
                <a:latin typeface="Consolas" panose="020B0609020204030204" pitchFamily="49" charset="0"/>
              </a:rPr>
              <a:t>Tính di động cao:</a:t>
            </a:r>
            <a:r>
              <a:rPr lang="vi-VN" dirty="0">
                <a:solidFill>
                  <a:schemeClr val="bg1"/>
                </a:solidFill>
                <a:latin typeface="Consolas" panose="020B0609020204030204" pitchFamily="49" charset="0"/>
              </a:rPr>
              <a:t> Có thể sử dụng trên nhiều thiết bị di động và máy tính, truy cập VPN từ bất cứ đâu.</a:t>
            </a:r>
          </a:p>
          <a:p>
            <a:pPr>
              <a:buFont typeface="Arial" panose="020B0604020202020204" pitchFamily="34" charset="0"/>
              <a:buChar char="•"/>
            </a:pPr>
            <a:r>
              <a:rPr lang="vi-VN" b="1" dirty="0">
                <a:solidFill>
                  <a:schemeClr val="bg1"/>
                </a:solidFill>
                <a:latin typeface="Consolas" panose="020B0609020204030204" pitchFamily="49" charset="0"/>
              </a:rPr>
              <a:t>Vị trí máy chủ đa dạng:</a:t>
            </a:r>
            <a:r>
              <a:rPr lang="vi-VN" dirty="0">
                <a:solidFill>
                  <a:schemeClr val="bg1"/>
                </a:solidFill>
                <a:latin typeface="Consolas" panose="020B0609020204030204" pitchFamily="49" charset="0"/>
              </a:rPr>
              <a:t> Lựa chọn nhiều máy chủ VPN ở nhiều quốc gia khác nhau, giúp bỏ chặn nội dung địa lý và truy cập internet an toàn hơn.</a:t>
            </a:r>
          </a:p>
          <a:p>
            <a:pPr>
              <a:buFont typeface="Arial" panose="020B0604020202020204" pitchFamily="34" charset="0"/>
              <a:buChar char="•"/>
            </a:pPr>
            <a:r>
              <a:rPr lang="vi-VN" b="1" dirty="0">
                <a:solidFill>
                  <a:schemeClr val="bg1"/>
                </a:solidFill>
                <a:latin typeface="Consolas" panose="020B0609020204030204" pitchFamily="49" charset="0"/>
              </a:rPr>
              <a:t>Cập nhật phần mềm tự động:</a:t>
            </a:r>
            <a:r>
              <a:rPr lang="vi-VN" dirty="0">
                <a:solidFill>
                  <a:schemeClr val="bg1"/>
                </a:solidFill>
                <a:latin typeface="Consolas" panose="020B0609020204030204" pitchFamily="49" charset="0"/>
              </a:rPr>
              <a:t> Nhà cung cấp chịu trách nhiệm cập nhật phần mềm VPN và vá lỗi bảo mật.</a:t>
            </a:r>
          </a:p>
          <a:p>
            <a:pPr>
              <a:buFont typeface="Arial" panose="020B0604020202020204" pitchFamily="34" charset="0"/>
              <a:buChar char="•"/>
            </a:pPr>
            <a:r>
              <a:rPr lang="vi-VN" b="1" dirty="0">
                <a:solidFill>
                  <a:schemeClr val="bg1"/>
                </a:solidFill>
                <a:latin typeface="Consolas" panose="020B0609020204030204" pitchFamily="49" charset="0"/>
              </a:rPr>
              <a:t>Hỗ trợ khách hàng:</a:t>
            </a:r>
            <a:r>
              <a:rPr lang="vi-VN" dirty="0">
                <a:solidFill>
                  <a:schemeClr val="bg1"/>
                </a:solidFill>
                <a:latin typeface="Consolas" panose="020B0609020204030204" pitchFamily="49" charset="0"/>
              </a:rPr>
              <a:t> Hỗ trợ kỹ thuật từ nhà cung cấp khi gặp sự cố.</a:t>
            </a:r>
          </a:p>
          <a:p>
            <a:r>
              <a:rPr lang="vi-VN" sz="1600" b="1" dirty="0">
                <a:solidFill>
                  <a:schemeClr val="bg1"/>
                </a:solidFill>
                <a:latin typeface="Consolas" panose="020B0609020204030204" pitchFamily="49" charset="0"/>
              </a:rPr>
              <a:t>Nhược điểm:</a:t>
            </a:r>
            <a:endParaRPr lang="vi-VN" sz="1600" dirty="0">
              <a:solidFill>
                <a:schemeClr val="bg1"/>
              </a:solidFill>
              <a:latin typeface="Consolas" panose="020B0609020204030204" pitchFamily="49" charset="0"/>
            </a:endParaRPr>
          </a:p>
          <a:p>
            <a:pPr>
              <a:buFont typeface="Arial" panose="020B0604020202020204" pitchFamily="34" charset="0"/>
              <a:buChar char="•"/>
            </a:pPr>
            <a:r>
              <a:rPr lang="vi-VN" b="1" dirty="0">
                <a:solidFill>
                  <a:schemeClr val="bg1"/>
                </a:solidFill>
                <a:latin typeface="Consolas" panose="020B0609020204030204" pitchFamily="49" charset="0"/>
              </a:rPr>
              <a:t>Chi phí:</a:t>
            </a:r>
            <a:r>
              <a:rPr lang="vi-VN" dirty="0">
                <a:solidFill>
                  <a:schemeClr val="bg1"/>
                </a:solidFill>
                <a:latin typeface="Consolas" panose="020B0609020204030204" pitchFamily="49" charset="0"/>
              </a:rPr>
              <a:t> Phải trả phí hàng tháng hoặc hàng năm cho dịch vụ.</a:t>
            </a:r>
          </a:p>
          <a:p>
            <a:pPr>
              <a:buFont typeface="Arial" panose="020B0604020202020204" pitchFamily="34" charset="0"/>
              <a:buChar char="•"/>
            </a:pPr>
            <a:r>
              <a:rPr lang="vi-VN" b="1" dirty="0">
                <a:solidFill>
                  <a:schemeClr val="bg1"/>
                </a:solidFill>
                <a:latin typeface="Consolas" panose="020B0609020204030204" pitchFamily="49" charset="0"/>
              </a:rPr>
              <a:t>Riêng tư:</a:t>
            </a:r>
            <a:r>
              <a:rPr lang="vi-VN" dirty="0">
                <a:solidFill>
                  <a:schemeClr val="bg1"/>
                </a:solidFill>
                <a:latin typeface="Consolas" panose="020B0609020204030204" pitchFamily="49" charset="0"/>
              </a:rPr>
              <a:t> Phụ thuộc vào nhà cung cấp, họ có thể lưu trữ nhật ký hoạt động của bạn khi sử dụng VPN.</a:t>
            </a:r>
          </a:p>
          <a:p>
            <a:pPr>
              <a:buFont typeface="Arial" panose="020B0604020202020204" pitchFamily="34" charset="0"/>
              <a:buChar char="•"/>
            </a:pPr>
            <a:r>
              <a:rPr lang="vi-VN" b="1" dirty="0">
                <a:solidFill>
                  <a:schemeClr val="bg1"/>
                </a:solidFill>
                <a:latin typeface="Consolas" panose="020B0609020204030204" pitchFamily="49" charset="0"/>
              </a:rPr>
              <a:t>Tốc độ:</a:t>
            </a:r>
            <a:r>
              <a:rPr lang="vi-VN" dirty="0">
                <a:solidFill>
                  <a:schemeClr val="bg1"/>
                </a:solidFill>
                <a:latin typeface="Consolas" panose="020B0609020204030204" pitchFamily="49" charset="0"/>
              </a:rPr>
              <a:t> Tốc độ internet có thể bị ảnh hưởng do phải truyền qua máy chủ VPN.</a:t>
            </a:r>
          </a:p>
          <a:p>
            <a:pPr>
              <a:buFont typeface="Arial" panose="020B0604020202020204" pitchFamily="34" charset="0"/>
              <a:buChar char="•"/>
            </a:pPr>
            <a:r>
              <a:rPr lang="vi-VN" b="1" dirty="0">
                <a:solidFill>
                  <a:schemeClr val="bg1"/>
                </a:solidFill>
                <a:latin typeface="Consolas" panose="020B0609020204030204" pitchFamily="49" charset="0"/>
              </a:rPr>
              <a:t>Tương thích:</a:t>
            </a:r>
            <a:r>
              <a:rPr lang="vi-VN" dirty="0">
                <a:solidFill>
                  <a:schemeClr val="bg1"/>
                </a:solidFill>
                <a:latin typeface="Consolas" panose="020B0609020204030204" pitchFamily="49" charset="0"/>
              </a:rPr>
              <a:t> Không phải tất cả các dịch vụ VPN đều tương thích với mọi thiết bị và phần mềm.</a:t>
            </a:r>
          </a:p>
        </p:txBody>
      </p:sp>
    </p:spTree>
    <p:extLst>
      <p:ext uri="{BB962C8B-B14F-4D97-AF65-F5344CB8AC3E}">
        <p14:creationId xmlns:p14="http://schemas.microsoft.com/office/powerpoint/2010/main" val="2824640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gg sans" panose="00000800000000000000" pitchFamily="2" charset="0"/>
              </a:rPr>
              <a:t>B</a:t>
            </a:r>
            <a:r>
              <a:rPr lang="vi-VN" dirty="0">
                <a:latin typeface="gg sans" panose="00000800000000000000" pitchFamily="2" charset="0"/>
              </a:rPr>
              <a:t>ộ định tuyến VPN</a:t>
            </a:r>
            <a:endParaRPr dirty="0">
              <a:latin typeface="gg sans" panose="00000800000000000000" pitchFamily="2" charset="0"/>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26" name="Picture 2" descr="Industrial IoT Dual Module Cellular VPN Router with Voice for Retail ...">
            <a:extLst>
              <a:ext uri="{FF2B5EF4-FFF2-40B4-BE49-F238E27FC236}">
                <a16:creationId xmlns:a16="http://schemas.microsoft.com/office/drawing/2014/main" id="{878AD2E4-D69D-FE1A-6037-E93C1436A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142" y="1538449"/>
            <a:ext cx="45148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Cisco RV130W Wireless-N Multifunction VPN Router RV130W-A-K9-NA">
            <a:extLst>
              <a:ext uri="{FF2B5EF4-FFF2-40B4-BE49-F238E27FC236}">
                <a16:creationId xmlns:a16="http://schemas.microsoft.com/office/drawing/2014/main" id="{C53E8BA1-963F-6045-DC64-28370A9F1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22" y="1538450"/>
            <a:ext cx="2914649" cy="2914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81FBCE-9442-EBB0-446A-38FF96817D45}"/>
              </a:ext>
            </a:extLst>
          </p:cNvPr>
          <p:cNvSpPr txBox="1"/>
          <p:nvPr/>
        </p:nvSpPr>
        <p:spPr>
          <a:xfrm>
            <a:off x="407529" y="4600574"/>
            <a:ext cx="3945015" cy="523220"/>
          </a:xfrm>
          <a:prstGeom prst="rect">
            <a:avLst/>
          </a:prstGeom>
          <a:noFill/>
        </p:spPr>
        <p:txBody>
          <a:bodyPr wrap="square">
            <a:spAutoFit/>
          </a:bodyPr>
          <a:lstStyle/>
          <a:p>
            <a:pPr algn="ctr"/>
            <a:r>
              <a:rPr lang="vi-VN" b="1" i="0" u="sng" dirty="0">
                <a:solidFill>
                  <a:srgbClr val="74C4FF"/>
                </a:solidFill>
                <a:effectLst/>
                <a:highlight>
                  <a:srgbClr val="262A2B"/>
                </a:highlight>
                <a:latin typeface="Consolas" panose="020B0609020204030204" pitchFamily="49" charset="0"/>
                <a:hlinkClick r:id="rId5" tooltip="View page"/>
              </a:rPr>
              <a:t>Cisco RV130W Wireless-N Multifunction VPN Router RV130W-A-K9-NA</a:t>
            </a:r>
            <a:endParaRPr lang="vi-VN" dirty="0">
              <a:latin typeface="Consolas" panose="020B0609020204030204" pitchFamily="49" charset="0"/>
            </a:endParaRPr>
          </a:p>
        </p:txBody>
      </p:sp>
      <p:sp>
        <p:nvSpPr>
          <p:cNvPr id="6" name="TextBox 5">
            <a:extLst>
              <a:ext uri="{FF2B5EF4-FFF2-40B4-BE49-F238E27FC236}">
                <a16:creationId xmlns:a16="http://schemas.microsoft.com/office/drawing/2014/main" id="{F3683709-9F85-43BF-4C4D-9F0DAAAFCE37}"/>
              </a:ext>
            </a:extLst>
          </p:cNvPr>
          <p:cNvSpPr txBox="1"/>
          <p:nvPr/>
        </p:nvSpPr>
        <p:spPr>
          <a:xfrm>
            <a:off x="4734461" y="4579386"/>
            <a:ext cx="4948732" cy="307777"/>
          </a:xfrm>
          <a:prstGeom prst="rect">
            <a:avLst/>
          </a:prstGeom>
          <a:noFill/>
        </p:spPr>
        <p:txBody>
          <a:bodyPr wrap="square">
            <a:spAutoFit/>
          </a:bodyPr>
          <a:lstStyle/>
          <a:p>
            <a:r>
              <a:rPr lang="vi-VN" b="1" i="0" u="sng" dirty="0">
                <a:solidFill>
                  <a:srgbClr val="74C4FF"/>
                </a:solidFill>
                <a:effectLst/>
                <a:highlight>
                  <a:srgbClr val="262A2B"/>
                </a:highlight>
                <a:latin typeface="Roboto" panose="02000000000000000000" pitchFamily="2" charset="0"/>
                <a:hlinkClick r:id="rId6" tooltip="View page"/>
              </a:rPr>
              <a:t>Industrial IoT Dual Module Cellular VPN Router</a:t>
            </a:r>
            <a:endParaRPr lang="vi-VN" dirty="0"/>
          </a:p>
        </p:txBody>
      </p:sp>
    </p:spTree>
    <p:extLst>
      <p:ext uri="{BB962C8B-B14F-4D97-AF65-F5344CB8AC3E}">
        <p14:creationId xmlns:p14="http://schemas.microsoft.com/office/powerpoint/2010/main" val="25462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89526"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50258"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74474"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NỘI DUNG</a:t>
            </a:r>
            <a:endParaRPr dirty="0">
              <a:latin typeface="gg sans" panose="00000800000000000000" pitchFamily="2" charset="0"/>
            </a:endParaRPr>
          </a:p>
        </p:txBody>
      </p:sp>
      <p:sp>
        <p:nvSpPr>
          <p:cNvPr id="361" name="Google Shape;361;p32"/>
          <p:cNvSpPr txBox="1">
            <a:spLocks noGrp="1"/>
          </p:cNvSpPr>
          <p:nvPr>
            <p:ph type="title" idx="8"/>
          </p:nvPr>
        </p:nvSpPr>
        <p:spPr>
          <a:xfrm>
            <a:off x="1428925" y="245159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4" name="Google Shape;364;p32"/>
          <p:cNvSpPr txBox="1">
            <a:spLocks noGrp="1"/>
          </p:cNvSpPr>
          <p:nvPr>
            <p:ph type="title"/>
          </p:nvPr>
        </p:nvSpPr>
        <p:spPr>
          <a:xfrm>
            <a:off x="726775" y="294206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g sans" panose="00000800000000000000" pitchFamily="2" charset="0"/>
              </a:rPr>
              <a:t>VPN</a:t>
            </a:r>
            <a:endParaRPr dirty="0">
              <a:latin typeface="gg sans" panose="00000800000000000000" pitchFamily="2" charset="0"/>
            </a:endParaRPr>
          </a:p>
        </p:txBody>
      </p:sp>
      <p:sp>
        <p:nvSpPr>
          <p:cNvPr id="369" name="Google Shape;369;p32"/>
          <p:cNvSpPr txBox="1">
            <a:spLocks noGrp="1"/>
          </p:cNvSpPr>
          <p:nvPr>
            <p:ph type="title" idx="6"/>
          </p:nvPr>
        </p:nvSpPr>
        <p:spPr>
          <a:xfrm>
            <a:off x="3387509" y="294206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g sans" panose="00000800000000000000" pitchFamily="2" charset="0"/>
              </a:rPr>
              <a:t>IPsec</a:t>
            </a:r>
            <a:endParaRPr dirty="0">
              <a:latin typeface="gg sans" panose="00000800000000000000" pitchFamily="2" charset="0"/>
            </a:endParaRPr>
          </a:p>
        </p:txBody>
      </p:sp>
      <p:sp>
        <p:nvSpPr>
          <p:cNvPr id="371" name="Google Shape;371;p32"/>
          <p:cNvSpPr txBox="1">
            <a:spLocks noGrp="1"/>
          </p:cNvSpPr>
          <p:nvPr>
            <p:ph type="title" idx="14"/>
          </p:nvPr>
        </p:nvSpPr>
        <p:spPr>
          <a:xfrm>
            <a:off x="4089659" y="245159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3" name="Google Shape;373;p32"/>
          <p:cNvSpPr txBox="1">
            <a:spLocks noGrp="1"/>
          </p:cNvSpPr>
          <p:nvPr>
            <p:ph type="title" idx="17"/>
          </p:nvPr>
        </p:nvSpPr>
        <p:spPr>
          <a:xfrm>
            <a:off x="6111725" y="294206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g sans" panose="00000800000000000000" pitchFamily="2" charset="0"/>
              </a:rPr>
              <a:t>Demo</a:t>
            </a:r>
            <a:endParaRPr dirty="0">
              <a:latin typeface="gg sans" panose="00000800000000000000" pitchFamily="2" charset="0"/>
            </a:endParaRPr>
          </a:p>
        </p:txBody>
      </p:sp>
      <p:sp>
        <p:nvSpPr>
          <p:cNvPr id="376" name="Google Shape;376;p32"/>
          <p:cNvSpPr txBox="1">
            <a:spLocks noGrp="1"/>
          </p:cNvSpPr>
          <p:nvPr>
            <p:ph type="title" idx="20"/>
          </p:nvPr>
        </p:nvSpPr>
        <p:spPr>
          <a:xfrm>
            <a:off x="6813875" y="245159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gg sans" panose="00000800000000000000" pitchFamily="2" charset="0"/>
              </a:rPr>
              <a:t>B</a:t>
            </a:r>
            <a:r>
              <a:rPr lang="vi-VN" b="1" dirty="0">
                <a:latin typeface="gg sans" panose="00000800000000000000" pitchFamily="2" charset="0"/>
              </a:rPr>
              <a:t>ộ định tuyến VPN</a:t>
            </a:r>
            <a:endParaRPr b="1" dirty="0">
              <a:latin typeface="gg sans" panose="00000800000000000000" pitchFamily="2" charset="0"/>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257A4A39-10BC-BF00-F338-7728FCAC454C}"/>
              </a:ext>
            </a:extLst>
          </p:cNvPr>
          <p:cNvSpPr txBox="1"/>
          <p:nvPr/>
        </p:nvSpPr>
        <p:spPr>
          <a:xfrm>
            <a:off x="458735" y="1266314"/>
            <a:ext cx="8472987" cy="32932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chemeClr val="bg1"/>
                </a:solidFill>
                <a:latin typeface="Consolas" panose="020B0609020204030204" pitchFamily="49" charset="0"/>
              </a:defRPr>
            </a:lvl1pPr>
          </a:lstStyle>
          <a:p>
            <a:r>
              <a:rPr lang="vi-VN" dirty="0"/>
              <a:t>Ưu điểm:</a:t>
            </a:r>
          </a:p>
          <a:p>
            <a:r>
              <a:rPr lang="vi-VN" dirty="0"/>
              <a:t>Bảo mật cao: Bảo vệ tất cả thiết bị kết nối với mạng wifi của bạn khi bật VPN.</a:t>
            </a:r>
          </a:p>
          <a:p>
            <a:r>
              <a:rPr lang="vi-VN" dirty="0"/>
              <a:t>Kiểm soát tốt hơn: Tự do cài đặt phần mềm VPN và cấu hình theo ý muốn.</a:t>
            </a:r>
          </a:p>
          <a:p>
            <a:r>
              <a:rPr lang="vi-VN" dirty="0"/>
              <a:t>Miễn phí: Một số phần mềm VPN cho bộ định tuyến miễn phí sử dụng.</a:t>
            </a:r>
          </a:p>
          <a:p>
            <a:r>
              <a:rPr lang="vi-VN" dirty="0"/>
              <a:t>Riêng tư: Không chia sẻ dữ liệu của bạn với bên thứ ba.</a:t>
            </a:r>
          </a:p>
          <a:p>
            <a:r>
              <a:rPr lang="vi-VN" dirty="0"/>
              <a:t>Nhược điểm:</a:t>
            </a:r>
          </a:p>
          <a:p>
            <a:r>
              <a:rPr lang="vi-VN" dirty="0"/>
              <a:t>Cấu hình phức tạp: Cần có kiến thức kỹ thuật để cài đặt và cấu hình VPN trên bộ định tuyến.</a:t>
            </a:r>
          </a:p>
          <a:p>
            <a:r>
              <a:rPr lang="vi-VN" dirty="0"/>
              <a:t>Tương thích: Không phải tất cả các bộ định tuyến đều hỗ trợ VPN.</a:t>
            </a:r>
          </a:p>
          <a:p>
            <a:r>
              <a:rPr lang="vi-VN" dirty="0"/>
              <a:t>Hiệu suất: Hiệu suất mạng có thể bị ảnh hưởng khi sử dụng VPN trên bộ định tuyến.</a:t>
            </a:r>
          </a:p>
          <a:p>
            <a:r>
              <a:rPr lang="vi-VN" dirty="0"/>
              <a:t>Cập nhật thủ công: Cần cập nhật phần mềm VPN thủ công để vá lỗi bảo mật.</a:t>
            </a:r>
          </a:p>
        </p:txBody>
      </p:sp>
    </p:spTree>
    <p:extLst>
      <p:ext uri="{BB962C8B-B14F-4D97-AF65-F5344CB8AC3E}">
        <p14:creationId xmlns:p14="http://schemas.microsoft.com/office/powerpoint/2010/main" val="3889901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IPsec</a:t>
            </a:r>
            <a:endParaRPr dirty="0"/>
          </a:p>
        </p:txBody>
      </p:sp>
      <p:sp>
        <p:nvSpPr>
          <p:cNvPr id="399" name="Google Shape;399;p33"/>
          <p:cNvSpPr txBox="1">
            <a:spLocks noGrp="1"/>
          </p:cNvSpPr>
          <p:nvPr>
            <p:ph type="title" idx="2"/>
          </p:nvPr>
        </p:nvSpPr>
        <p:spPr>
          <a:xfrm>
            <a:off x="1581247" y="1872250"/>
            <a:ext cx="227244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287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1919614" y="1471370"/>
            <a:ext cx="5423166" cy="2130000"/>
          </a:xfrm>
          <a:prstGeom prst="rect">
            <a:avLst/>
          </a:prstGeom>
        </p:spPr>
        <p:txBody>
          <a:bodyPr spcFirstLastPara="1" wrap="square" lIns="91425" tIns="91425" rIns="91425" bIns="91425" anchor="ctr" anchorCtr="0">
            <a:noAutofit/>
          </a:bodyPr>
          <a:lstStyle/>
          <a:p>
            <a:pPr algn="l">
              <a:spcBef>
                <a:spcPts val="1200"/>
              </a:spcBef>
              <a:spcAft>
                <a:spcPts val="800"/>
              </a:spcAft>
            </a:pPr>
            <a:r>
              <a:rPr lang="vi-VN" sz="1600" dirty="0">
                <a:solidFill>
                  <a:schemeClr val="bg1"/>
                </a:solidFill>
                <a:effectLst/>
                <a:latin typeface="Consolas" panose="020B0609020204030204" pitchFamily="49" charset="0"/>
                <a:ea typeface="Helvetica" panose="020B0604020202020204" pitchFamily="34" charset="0"/>
              </a:rPr>
              <a:t>IPSec là hệ thống các quy tắc hoặc giao thức truyền thông dùng để thiết lập kết nối an toàn qua một mạng. Giao thức Internet (IP) là tiêu chuẩn phổ biến giúp xác định cách dữ liệu truyền qua Internet. IPSec bổ sung khả năng mã hóa và xác thực để tăng cường bảo mật giao thức.</a:t>
            </a:r>
            <a:endParaRPr lang="vi-VN" sz="1600" dirty="0">
              <a:solidFill>
                <a:schemeClr val="bg1"/>
              </a:solidFill>
              <a:effectLst/>
              <a:latin typeface="Consolas" panose="020B0609020204030204" pitchFamily="49" charset="0"/>
              <a:ea typeface="Times New Roman" panose="02020603050405020304" pitchFamily="18" charset="0"/>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7;p33">
            <a:extLst>
              <a:ext uri="{FF2B5EF4-FFF2-40B4-BE49-F238E27FC236}">
                <a16:creationId xmlns:a16="http://schemas.microsoft.com/office/drawing/2014/main" id="{79280159-5BB6-BEA1-3971-7909BA38C24D}"/>
              </a:ext>
            </a:extLst>
          </p:cNvPr>
          <p:cNvSpPr txBox="1">
            <a:spLocks/>
          </p:cNvSpPr>
          <p:nvPr/>
        </p:nvSpPr>
        <p:spPr>
          <a:xfrm>
            <a:off x="1651173" y="275972"/>
            <a:ext cx="5074481" cy="111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pPr algn="l"/>
            <a:r>
              <a:rPr lang="en-US" sz="4400" dirty="0">
                <a:latin typeface="gg sans" panose="00000800000000000000" pitchFamily="2" charset="0"/>
              </a:rPr>
              <a:t>KHÁI NIỆM</a:t>
            </a:r>
            <a:endParaRPr lang="vi-VN" sz="4400" dirty="0">
              <a:latin typeface="gg sans" panose="00000800000000000000" pitchFamily="2" charset="0"/>
            </a:endParaRPr>
          </a:p>
        </p:txBody>
      </p:sp>
    </p:spTree>
    <p:extLst>
      <p:ext uri="{BB962C8B-B14F-4D97-AF65-F5344CB8AC3E}">
        <p14:creationId xmlns:p14="http://schemas.microsoft.com/office/powerpoint/2010/main" val="1899284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299"/>
            <a:ext cx="7201200" cy="3528297"/>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7;p33">
            <a:extLst>
              <a:ext uri="{FF2B5EF4-FFF2-40B4-BE49-F238E27FC236}">
                <a16:creationId xmlns:a16="http://schemas.microsoft.com/office/drawing/2014/main" id="{D724952D-E70B-BED2-A82F-C84CD4FB79AE}"/>
              </a:ext>
            </a:extLst>
          </p:cNvPr>
          <p:cNvSpPr txBox="1">
            <a:spLocks/>
          </p:cNvSpPr>
          <p:nvPr/>
        </p:nvSpPr>
        <p:spPr>
          <a:xfrm>
            <a:off x="1333583" y="-32006"/>
            <a:ext cx="5074481" cy="111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pPr algn="l"/>
            <a:r>
              <a:rPr lang="en-US" sz="4400" dirty="0">
                <a:latin typeface="gg sans" panose="00000800000000000000" pitchFamily="2" charset="0"/>
              </a:rPr>
              <a:t>CÔNG DỤNG</a:t>
            </a:r>
            <a:endParaRPr lang="vi-VN" sz="4400" dirty="0">
              <a:latin typeface="gg sans" panose="00000800000000000000" pitchFamily="2" charset="0"/>
            </a:endParaRPr>
          </a:p>
        </p:txBody>
      </p:sp>
      <p:sp>
        <p:nvSpPr>
          <p:cNvPr id="8" name="TextBox 7">
            <a:extLst>
              <a:ext uri="{FF2B5EF4-FFF2-40B4-BE49-F238E27FC236}">
                <a16:creationId xmlns:a16="http://schemas.microsoft.com/office/drawing/2014/main" id="{30DCA3AF-CB87-AA39-F039-06E6DD6FC608}"/>
              </a:ext>
            </a:extLst>
          </p:cNvPr>
          <p:cNvSpPr txBox="1"/>
          <p:nvPr/>
        </p:nvSpPr>
        <p:spPr>
          <a:xfrm>
            <a:off x="1077860" y="1031240"/>
            <a:ext cx="8066140" cy="3416320"/>
          </a:xfrm>
          <a:prstGeom prst="rect">
            <a:avLst/>
          </a:prstGeom>
          <a:noFill/>
        </p:spPr>
        <p:txBody>
          <a:bodyPr wrap="square">
            <a:spAutoFit/>
          </a:bodyPr>
          <a:lstStyle/>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Cung cấp bảo mật cho bộ định tuyến khi gửi dữ liệu qua kết nối Internet công cộng.</a:t>
            </a:r>
          </a:p>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Mã hóa dữ liệu ứng dụng.</a:t>
            </a:r>
          </a:p>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Xác thực dữ liệu nhanh chóng nếu dữ liệu được gửi từ một người gửi</a:t>
            </a:r>
            <a:r>
              <a:rPr lang="en-US" sz="2400" dirty="0">
                <a:solidFill>
                  <a:schemeClr val="bg1"/>
                </a:solidFill>
                <a:latin typeface="Consolas" panose="020B0609020204030204" pitchFamily="49" charset="0"/>
              </a:rPr>
              <a:t> </a:t>
            </a:r>
            <a:r>
              <a:rPr lang="vi-VN" sz="2400" dirty="0">
                <a:solidFill>
                  <a:schemeClr val="bg1"/>
                </a:solidFill>
                <a:latin typeface="Consolas" panose="020B0609020204030204" pitchFamily="49" charset="0"/>
              </a:rPr>
              <a:t>đã biết.</a:t>
            </a:r>
          </a:p>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Bảo vệ dữ liệu mạng bằng cách thiết lập các đường mạch được mã hóa, được gọi là đường hầm IPsec, thực hiện mã hóa tất cả dữ liệu được gửi giữa hai điểm cuối.</a:t>
            </a:r>
          </a:p>
        </p:txBody>
      </p:sp>
    </p:spTree>
    <p:extLst>
      <p:ext uri="{BB962C8B-B14F-4D97-AF65-F5344CB8AC3E}">
        <p14:creationId xmlns:p14="http://schemas.microsoft.com/office/powerpoint/2010/main" val="2287858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pic>
        <p:nvPicPr>
          <p:cNvPr id="1346" name="Google Shape;1346;p55"/>
          <p:cNvPicPr preferRelativeResize="0"/>
          <p:nvPr/>
        </p:nvPicPr>
        <p:blipFill rotWithShape="1">
          <a:blip r:embed="rId3">
            <a:alphaModFix amt="75000"/>
          </a:blip>
          <a:srcRect l="17877"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76" name="Picture 8" descr="How Do You Get Malware? 5 Malware Infection Methods to Avoid">
            <a:extLst>
              <a:ext uri="{FF2B5EF4-FFF2-40B4-BE49-F238E27FC236}">
                <a16:creationId xmlns:a16="http://schemas.microsoft.com/office/drawing/2014/main" id="{B2660054-E9C1-01E7-EE9E-0B54D9D3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17" y="0"/>
            <a:ext cx="87772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20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txBox="1">
            <a:spLocks noGrp="1"/>
          </p:cNvSpPr>
          <p:nvPr>
            <p:ph type="title"/>
          </p:nvPr>
        </p:nvSpPr>
        <p:spPr>
          <a:xfrm>
            <a:off x="4375107" y="970782"/>
            <a:ext cx="4038600" cy="6394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Man in the middle</a:t>
            </a:r>
            <a:endParaRPr dirty="0"/>
          </a:p>
        </p:txBody>
      </p:sp>
      <p:sp>
        <p:nvSpPr>
          <p:cNvPr id="1345" name="Google Shape;1345;p55"/>
          <p:cNvSpPr txBox="1">
            <a:spLocks noGrp="1"/>
          </p:cNvSpPr>
          <p:nvPr>
            <p:ph type="body" idx="1"/>
          </p:nvPr>
        </p:nvSpPr>
        <p:spPr>
          <a:xfrm>
            <a:off x="4381500" y="1843575"/>
            <a:ext cx="4038600" cy="2203637"/>
          </a:xfrm>
          <a:prstGeom prst="rect">
            <a:avLst/>
          </a:prstGeom>
        </p:spPr>
        <p:txBody>
          <a:bodyPr spcFirstLastPara="1" wrap="square" lIns="91425" tIns="91425" rIns="274300"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lt1"/>
                </a:solidFill>
                <a:latin typeface="Consolas" panose="020B0609020204030204" pitchFamily="49" charset="0"/>
              </a:rPr>
              <a:t>Các</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tổ</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chức</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sử</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dụng</a:t>
            </a:r>
            <a:r>
              <a:rPr lang="en-US" dirty="0">
                <a:solidFill>
                  <a:schemeClr val="lt1"/>
                </a:solidFill>
                <a:latin typeface="Consolas" panose="020B0609020204030204" pitchFamily="49" charset="0"/>
              </a:rPr>
              <a:t> IPSec </a:t>
            </a:r>
            <a:r>
              <a:rPr lang="en-US" dirty="0" err="1">
                <a:solidFill>
                  <a:schemeClr val="lt1"/>
                </a:solidFill>
                <a:latin typeface="Consolas" panose="020B0609020204030204" pitchFamily="49" charset="0"/>
              </a:rPr>
              <a:t>để</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bảo</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vệ</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khỏi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các</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cuộc</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tấn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công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phát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lại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Tấn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công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phát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lại</a:t>
            </a:r>
            <a:r>
              <a:rPr lang="en-US" dirty="0">
                <a:solidFill>
                  <a:schemeClr val="lt1"/>
                </a:solidFill>
                <a:latin typeface="Consolas" panose="020B0609020204030204" pitchFamily="49" charset="0"/>
              </a:rPr>
              <a:t> hay </a:t>
            </a:r>
            <a:r>
              <a:rPr lang="en-US" dirty="0" err="1">
                <a:solidFill>
                  <a:schemeClr val="lt1"/>
                </a:solidFill>
                <a:latin typeface="Consolas" panose="020B0609020204030204" pitchFamily="49" charset="0"/>
              </a:rPr>
              <a:t>còn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gọi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là</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tấn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công</a:t>
            </a:r>
            <a:r>
              <a:rPr lang="en-US" dirty="0">
                <a:solidFill>
                  <a:schemeClr val="lt1"/>
                </a:solidFill>
                <a:latin typeface="Consolas" panose="020B0609020204030204" pitchFamily="49" charset="0"/>
              </a:rPr>
              <a:t> xen </a:t>
            </a:r>
            <a:r>
              <a:rPr lang="en-US" dirty="0" err="1">
                <a:solidFill>
                  <a:schemeClr val="lt1"/>
                </a:solidFill>
                <a:latin typeface="Consolas" panose="020B0609020204030204" pitchFamily="49" charset="0"/>
              </a:rPr>
              <a:t>giữa</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là</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một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hành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động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chặn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và</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thay</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đổi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quá</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trình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truyền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dữ</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liệu</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đang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diễn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ra</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bằng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cách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định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tuyến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dữ</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liệu</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đến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một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máy</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tính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trung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gian</a:t>
            </a:r>
            <a:r>
              <a:rPr lang="en-US" dirty="0">
                <a:solidFill>
                  <a:schemeClr val="lt1"/>
                </a:solidFill>
                <a:latin typeface="Consolas" panose="020B0609020204030204" pitchFamily="49" charset="0"/>
              </a:rPr>
              <a:t>. Giao </a:t>
            </a:r>
            <a:r>
              <a:rPr lang="en-US" dirty="0" err="1">
                <a:solidFill>
                  <a:schemeClr val="lt1"/>
                </a:solidFill>
                <a:latin typeface="Consolas" panose="020B0609020204030204" pitchFamily="49" charset="0"/>
              </a:rPr>
              <a:t>thức</a:t>
            </a:r>
            <a:r>
              <a:rPr lang="en-US" dirty="0">
                <a:solidFill>
                  <a:schemeClr val="lt1"/>
                </a:solidFill>
                <a:latin typeface="Consolas" panose="020B0609020204030204" pitchFamily="49" charset="0"/>
              </a:rPr>
              <a:t> IPSec </a:t>
            </a:r>
            <a:r>
              <a:rPr lang="en-US" dirty="0" err="1">
                <a:solidFill>
                  <a:schemeClr val="lt1"/>
                </a:solidFill>
                <a:latin typeface="Consolas" panose="020B0609020204030204" pitchFamily="49" charset="0"/>
              </a:rPr>
              <a:t>ấn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định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một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số</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thứ</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tự</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cho</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mỗi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gói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dữ</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liệu</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và</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tiến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hành</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kiểm</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tra</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để</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phát</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hiện</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dấu</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hiệu</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của</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các</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gói</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trùng</a:t>
            </a:r>
            <a:r>
              <a:rPr lang="en-US" dirty="0">
                <a:solidFill>
                  <a:schemeClr val="lt1"/>
                </a:solidFill>
                <a:latin typeface="Consolas" panose="020B0609020204030204" pitchFamily="49" charset="0"/>
              </a:rPr>
              <a:t> </a:t>
            </a:r>
            <a:r>
              <a:rPr lang="en-US" dirty="0" err="1">
                <a:solidFill>
                  <a:schemeClr val="lt1"/>
                </a:solidFill>
                <a:latin typeface="Consolas" panose="020B0609020204030204" pitchFamily="49" charset="0"/>
              </a:rPr>
              <a:t>lặp</a:t>
            </a:r>
            <a:r>
              <a:rPr lang="en-US" dirty="0">
                <a:solidFill>
                  <a:schemeClr val="lt1"/>
                </a:solidFill>
                <a:latin typeface="Consolas" panose="020B0609020204030204" pitchFamily="49" charset="0"/>
              </a:rPr>
              <a:t>.</a:t>
            </a:r>
          </a:p>
        </p:txBody>
      </p:sp>
      <p:pic>
        <p:nvPicPr>
          <p:cNvPr id="1346" name="Google Shape;1346;p55"/>
          <p:cNvPicPr preferRelativeResize="0"/>
          <p:nvPr/>
        </p:nvPicPr>
        <p:blipFill rotWithShape="1">
          <a:blip r:embed="rId3">
            <a:alphaModFix amt="75000"/>
          </a:blip>
          <a:srcRect l="17877"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4" name="Google Shape;1354;p55"/>
          <p:cNvPicPr preferRelativeResize="0"/>
          <p:nvPr/>
        </p:nvPicPr>
        <p:blipFill rotWithShape="1">
          <a:blip r:embed="rId4">
            <a:alphaModFix/>
          </a:blip>
          <a:srcRect l="5280" t="20018" r="59158" b="13782"/>
          <a:stretch/>
        </p:blipFill>
        <p:spPr>
          <a:xfrm>
            <a:off x="855925" y="815600"/>
            <a:ext cx="3308100" cy="34641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Mã hoá IPsec</a:t>
            </a:r>
            <a:endParaRPr dirty="0"/>
          </a:p>
        </p:txBody>
      </p:sp>
      <p:sp>
        <p:nvSpPr>
          <p:cNvPr id="822" name="Google Shape;822;p43"/>
          <p:cNvSpPr txBox="1"/>
          <p:nvPr/>
        </p:nvSpPr>
        <p:spPr>
          <a:xfrm>
            <a:off x="1463586" y="1265879"/>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Mã hoá</a:t>
            </a:r>
            <a:endParaRPr sz="2000" dirty="0">
              <a:solidFill>
                <a:schemeClr val="accent1"/>
              </a:solidFill>
              <a:latin typeface="gg sans" panose="00000800000000000000" pitchFamily="2" charset="0"/>
              <a:ea typeface="Audiowide"/>
              <a:cs typeface="Audiowide"/>
              <a:sym typeface="Audiowide"/>
            </a:endParaRPr>
          </a:p>
        </p:txBody>
      </p:sp>
      <p:grpSp>
        <p:nvGrpSpPr>
          <p:cNvPr id="834" name="Google Shape;834;p43"/>
          <p:cNvGrpSpPr/>
          <p:nvPr/>
        </p:nvGrpSpPr>
        <p:grpSpPr>
          <a:xfrm>
            <a:off x="5849536" y="1364520"/>
            <a:ext cx="133529" cy="330679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25;p43">
            <a:extLst>
              <a:ext uri="{FF2B5EF4-FFF2-40B4-BE49-F238E27FC236}">
                <a16:creationId xmlns:a16="http://schemas.microsoft.com/office/drawing/2014/main" id="{A61C2C23-09A1-2659-80F7-A1AFE0B3C5B0}"/>
              </a:ext>
            </a:extLst>
          </p:cNvPr>
          <p:cNvSpPr txBox="1"/>
          <p:nvPr/>
        </p:nvSpPr>
        <p:spPr>
          <a:xfrm>
            <a:off x="2628522" y="1601895"/>
            <a:ext cx="1936703" cy="1364654"/>
          </a:xfrm>
          <a:prstGeom prst="rect">
            <a:avLst/>
          </a:prstGeom>
          <a:noFill/>
          <a:ln>
            <a:noFill/>
          </a:ln>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1400"/>
              <a:buFont typeface="Karla"/>
              <a:buChar char="●"/>
            </a:pPr>
            <a:r>
              <a:rPr lang="fr-FR" sz="1800" dirty="0">
                <a:solidFill>
                  <a:schemeClr val="lt1"/>
                </a:solidFill>
                <a:latin typeface="Consolas" panose="020B0609020204030204" pitchFamily="49" charset="0"/>
                <a:ea typeface="Karla"/>
                <a:cs typeface="Karla"/>
                <a:sym typeface="Karla"/>
              </a:rPr>
              <a:t>AES</a:t>
            </a:r>
          </a:p>
          <a:p>
            <a:pPr marL="285750" lvl="0" indent="-317500" algn="l" rtl="0">
              <a:spcBef>
                <a:spcPts val="0"/>
              </a:spcBef>
              <a:spcAft>
                <a:spcPts val="0"/>
              </a:spcAft>
              <a:buClr>
                <a:schemeClr val="lt1"/>
              </a:buClr>
              <a:buSzPts val="1400"/>
              <a:buFont typeface="Karla"/>
              <a:buChar char="●"/>
            </a:pPr>
            <a:r>
              <a:rPr lang="fr-FR" sz="1800" dirty="0" err="1">
                <a:solidFill>
                  <a:schemeClr val="lt1"/>
                </a:solidFill>
                <a:latin typeface="Consolas" panose="020B0609020204030204" pitchFamily="49" charset="0"/>
                <a:ea typeface="Karla"/>
                <a:cs typeface="Karla"/>
                <a:sym typeface="Karla"/>
              </a:rPr>
              <a:t>Blowfish</a:t>
            </a:r>
            <a:endParaRPr lang="fr-FR" sz="1800" dirty="0">
              <a:solidFill>
                <a:schemeClr val="lt1"/>
              </a:solidFill>
              <a:latin typeface="Consolas" panose="020B0609020204030204" pitchFamily="49" charset="0"/>
              <a:ea typeface="Karla"/>
              <a:cs typeface="Karla"/>
              <a:sym typeface="Karla"/>
            </a:endParaRPr>
          </a:p>
          <a:p>
            <a:pPr marL="285750" lvl="0" indent="-317500" algn="l" rtl="0">
              <a:spcBef>
                <a:spcPts val="0"/>
              </a:spcBef>
              <a:spcAft>
                <a:spcPts val="0"/>
              </a:spcAft>
              <a:buClr>
                <a:schemeClr val="lt1"/>
              </a:buClr>
              <a:buSzPts val="1400"/>
              <a:buFont typeface="Karla"/>
              <a:buChar char="●"/>
            </a:pPr>
            <a:r>
              <a:rPr lang="fr-FR" sz="1800" dirty="0">
                <a:solidFill>
                  <a:schemeClr val="lt1"/>
                </a:solidFill>
                <a:latin typeface="Consolas" panose="020B0609020204030204" pitchFamily="49" charset="0"/>
                <a:ea typeface="Karla"/>
                <a:cs typeface="Karla"/>
                <a:sym typeface="Karla"/>
              </a:rPr>
              <a:t>Triple DES</a:t>
            </a:r>
          </a:p>
          <a:p>
            <a:pPr marL="285750" lvl="0" indent="-317500" algn="l" rtl="0">
              <a:spcBef>
                <a:spcPts val="0"/>
              </a:spcBef>
              <a:spcAft>
                <a:spcPts val="0"/>
              </a:spcAft>
              <a:buClr>
                <a:schemeClr val="lt1"/>
              </a:buClr>
              <a:buSzPts val="1400"/>
              <a:buFont typeface="Karla"/>
              <a:buChar char="●"/>
            </a:pPr>
            <a:r>
              <a:rPr lang="fr-FR" sz="1800" dirty="0" err="1">
                <a:solidFill>
                  <a:schemeClr val="lt1"/>
                </a:solidFill>
                <a:latin typeface="Consolas" panose="020B0609020204030204" pitchFamily="49" charset="0"/>
                <a:ea typeface="Karla"/>
                <a:cs typeface="Karla"/>
                <a:sym typeface="Karla"/>
              </a:rPr>
              <a:t>ChaCha</a:t>
            </a:r>
            <a:endParaRPr lang="fr-FR" sz="1800" dirty="0">
              <a:solidFill>
                <a:schemeClr val="lt1"/>
              </a:solidFill>
              <a:latin typeface="Consolas" panose="020B0609020204030204" pitchFamily="49" charset="0"/>
              <a:ea typeface="Karla"/>
              <a:cs typeface="Karla"/>
              <a:sym typeface="Karla"/>
            </a:endParaRPr>
          </a:p>
          <a:p>
            <a:pPr marL="285750" lvl="0" indent="-317500" algn="l" rtl="0">
              <a:spcBef>
                <a:spcPts val="0"/>
              </a:spcBef>
              <a:spcAft>
                <a:spcPts val="0"/>
              </a:spcAft>
              <a:buClr>
                <a:schemeClr val="lt1"/>
              </a:buClr>
              <a:buSzPts val="1400"/>
              <a:buFont typeface="Karla"/>
              <a:buChar char="●"/>
            </a:pPr>
            <a:r>
              <a:rPr lang="fr-FR" sz="1800" dirty="0">
                <a:solidFill>
                  <a:schemeClr val="lt1"/>
                </a:solidFill>
                <a:latin typeface="Consolas" panose="020B0609020204030204" pitchFamily="49" charset="0"/>
                <a:ea typeface="Karla"/>
                <a:cs typeface="Karla"/>
                <a:sym typeface="Karla"/>
              </a:rPr>
              <a:t>DES-CBC. </a:t>
            </a:r>
            <a:endParaRPr lang="en-US" sz="1800" dirty="0">
              <a:solidFill>
                <a:schemeClr val="lt1"/>
              </a:solidFill>
              <a:latin typeface="Consolas" panose="020B0609020204030204" pitchFamily="49" charset="0"/>
              <a:ea typeface="Karla"/>
              <a:cs typeface="Karla"/>
              <a:sym typeface="Karla"/>
            </a:endParaRPr>
          </a:p>
        </p:txBody>
      </p:sp>
    </p:spTree>
    <p:extLst>
      <p:ext uri="{BB962C8B-B14F-4D97-AF65-F5344CB8AC3E}">
        <p14:creationId xmlns:p14="http://schemas.microsoft.com/office/powerpoint/2010/main" val="490449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Mã hoá IPsec</a:t>
            </a:r>
            <a:endParaRPr dirty="0"/>
          </a:p>
        </p:txBody>
      </p:sp>
      <p:sp>
        <p:nvSpPr>
          <p:cNvPr id="822" name="Google Shape;822;p43"/>
          <p:cNvSpPr txBox="1"/>
          <p:nvPr/>
        </p:nvSpPr>
        <p:spPr>
          <a:xfrm>
            <a:off x="1445803" y="1229625"/>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Mã hoá</a:t>
            </a:r>
            <a:endParaRPr sz="2000" dirty="0">
              <a:solidFill>
                <a:schemeClr val="accent1"/>
              </a:solidFill>
              <a:latin typeface="gg sans" panose="00000800000000000000" pitchFamily="2" charset="0"/>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Khoá mã hoá</a:t>
            </a:r>
            <a:endParaRPr sz="2000" dirty="0">
              <a:solidFill>
                <a:schemeClr val="accent1"/>
              </a:solidFill>
              <a:latin typeface="gg sans" panose="00000800000000000000" pitchFamily="2" charset="0"/>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Khoá giải mã</a:t>
            </a:r>
            <a:endParaRPr sz="2000" dirty="0">
              <a:solidFill>
                <a:schemeClr val="accent1"/>
              </a:solidFill>
              <a:latin typeface="gg sans" panose="00000800000000000000" pitchFamily="2" charset="0"/>
              <a:ea typeface="Audiowide"/>
              <a:cs typeface="Audiowide"/>
              <a:sym typeface="Audiowide"/>
            </a:endParaRPr>
          </a:p>
        </p:txBody>
      </p:sp>
      <p:cxnSp>
        <p:nvCxnSpPr>
          <p:cNvPr id="826" name="Google Shape;826;p43"/>
          <p:cNvCxnSpPr>
            <a:stCxn id="822" idx="2"/>
            <a:endCxn id="823" idx="0"/>
          </p:cNvCxnSpPr>
          <p:nvPr/>
        </p:nvCxnSpPr>
        <p:spPr>
          <a:xfrm rot="5400000">
            <a:off x="2348653" y="1088475"/>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827" name="Google Shape;827;p43"/>
          <p:cNvCxnSpPr>
            <a:stCxn id="822" idx="2"/>
            <a:endCxn id="824" idx="0"/>
          </p:cNvCxnSpPr>
          <p:nvPr/>
        </p:nvCxnSpPr>
        <p:spPr>
          <a:xfrm rot="-5400000" flipH="1">
            <a:off x="3755503" y="1086225"/>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829" name="Google Shape;829;p43"/>
          <p:cNvSpPr txBox="1"/>
          <p:nvPr/>
        </p:nvSpPr>
        <p:spPr>
          <a:xfrm>
            <a:off x="6167174" y="2547899"/>
            <a:ext cx="20775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lt1"/>
                </a:solidFill>
                <a:latin typeface="Karla"/>
                <a:ea typeface="Karla"/>
                <a:cs typeface="Karla"/>
                <a:sym typeface="Karla"/>
              </a:rPr>
              <a:t>là một chức năng phần mềm làm nhiễu dữ liệu để bảo vệ nội dung của nó khỏi các bên chưa được cho phép. Dữ liệu được mã hóa bằng khóa mã hóa và cần có khóa giải mã để giải nhiễu thông tin.</a:t>
            </a:r>
            <a:endParaRPr lang="en-US" dirty="0">
              <a:solidFill>
                <a:schemeClr val="lt1"/>
              </a:solidFill>
              <a:latin typeface="Karla"/>
              <a:ea typeface="Karla"/>
              <a:cs typeface="Karla"/>
              <a:sym typeface="Karla"/>
            </a:endParaRPr>
          </a:p>
        </p:txBody>
      </p:sp>
      <p:grpSp>
        <p:nvGrpSpPr>
          <p:cNvPr id="834" name="Google Shape;834;p43"/>
          <p:cNvGrpSpPr/>
          <p:nvPr/>
        </p:nvGrpSpPr>
        <p:grpSpPr>
          <a:xfrm>
            <a:off x="5849536" y="1364520"/>
            <a:ext cx="133529" cy="330679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1749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IPsec</a:t>
            </a:r>
            <a:endParaRPr dirty="0"/>
          </a:p>
        </p:txBody>
      </p:sp>
      <p:sp>
        <p:nvSpPr>
          <p:cNvPr id="822" name="Google Shape;822;p43"/>
          <p:cNvSpPr txBox="1"/>
          <p:nvPr/>
        </p:nvSpPr>
        <p:spPr>
          <a:xfrm>
            <a:off x="1445803" y="1229625"/>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Mã hoá</a:t>
            </a:r>
            <a:endParaRPr sz="2000" dirty="0">
              <a:solidFill>
                <a:schemeClr val="accent1"/>
              </a:solidFill>
              <a:latin typeface="gg sans" panose="00000800000000000000" pitchFamily="2" charset="0"/>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Khoá mã hoá</a:t>
            </a:r>
            <a:endParaRPr sz="2000" dirty="0">
              <a:solidFill>
                <a:schemeClr val="accent1"/>
              </a:solidFill>
              <a:latin typeface="gg sans" panose="00000800000000000000" pitchFamily="2" charset="0"/>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gg sans" panose="00000800000000000000" pitchFamily="2" charset="0"/>
                <a:ea typeface="Audiowide"/>
                <a:cs typeface="Audiowide"/>
                <a:sym typeface="Audiowide"/>
              </a:rPr>
              <a:t>Khoá giải mã</a:t>
            </a:r>
            <a:endParaRPr sz="2000" dirty="0">
              <a:solidFill>
                <a:schemeClr val="accent1"/>
              </a:solidFill>
              <a:latin typeface="gg sans" panose="00000800000000000000" pitchFamily="2" charset="0"/>
              <a:ea typeface="Audiowide"/>
              <a:cs typeface="Audiowide"/>
              <a:sym typeface="Audiowide"/>
            </a:endParaRPr>
          </a:p>
        </p:txBody>
      </p:sp>
      <p:cxnSp>
        <p:nvCxnSpPr>
          <p:cNvPr id="826" name="Google Shape;826;p43"/>
          <p:cNvCxnSpPr>
            <a:stCxn id="822" idx="2"/>
            <a:endCxn id="823" idx="0"/>
          </p:cNvCxnSpPr>
          <p:nvPr/>
        </p:nvCxnSpPr>
        <p:spPr>
          <a:xfrm rot="5400000">
            <a:off x="2348653" y="1088475"/>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827" name="Google Shape;827;p43"/>
          <p:cNvCxnSpPr>
            <a:stCxn id="822" idx="2"/>
            <a:endCxn id="824" idx="0"/>
          </p:cNvCxnSpPr>
          <p:nvPr/>
        </p:nvCxnSpPr>
        <p:spPr>
          <a:xfrm rot="-5400000" flipH="1">
            <a:off x="3755503" y="1086225"/>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829" name="Google Shape;829;p43"/>
          <p:cNvSpPr txBox="1"/>
          <p:nvPr/>
        </p:nvSpPr>
        <p:spPr>
          <a:xfrm>
            <a:off x="6167174" y="2547899"/>
            <a:ext cx="20775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lt1"/>
                </a:solidFill>
                <a:latin typeface="Karla"/>
                <a:ea typeface="Karla"/>
                <a:cs typeface="Karla"/>
                <a:sym typeface="Karla"/>
              </a:rPr>
              <a:t>IPSec thiết lập kết nối bảo mật với mã hóa bất đối xứng và chuyển sang mã hóa đối xứng để tăng tốc độ truyền dữ liệu.</a:t>
            </a:r>
            <a:endParaRPr lang="en-US" dirty="0">
              <a:solidFill>
                <a:schemeClr val="lt1"/>
              </a:solidFill>
              <a:latin typeface="Karla"/>
              <a:ea typeface="Karla"/>
              <a:cs typeface="Karla"/>
              <a:sym typeface="Karla"/>
            </a:endParaRPr>
          </a:p>
        </p:txBody>
      </p:sp>
      <p:sp>
        <p:nvSpPr>
          <p:cNvPr id="831" name="Google Shape;831;p43"/>
          <p:cNvSpPr txBox="1"/>
          <p:nvPr/>
        </p:nvSpPr>
        <p:spPr>
          <a:xfrm>
            <a:off x="3473600" y="2475294"/>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US" dirty="0">
                <a:solidFill>
                  <a:schemeClr val="lt1"/>
                </a:solidFill>
                <a:latin typeface="Consolas" panose="020B0609020204030204" pitchFamily="49" charset="0"/>
                <a:ea typeface="Karla"/>
                <a:cs typeface="Karla"/>
                <a:sym typeface="Karla"/>
              </a:rPr>
              <a:t>BÍ MẬT</a:t>
            </a:r>
            <a:endParaRPr dirty="0">
              <a:solidFill>
                <a:schemeClr val="lt1"/>
              </a:solidFill>
              <a:latin typeface="Consolas" panose="020B0609020204030204" pitchFamily="49" charset="0"/>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31;p43">
            <a:extLst>
              <a:ext uri="{FF2B5EF4-FFF2-40B4-BE49-F238E27FC236}">
                <a16:creationId xmlns:a16="http://schemas.microsoft.com/office/drawing/2014/main" id="{41CE3E7F-E56D-9BB8-6F02-035D4193C048}"/>
              </a:ext>
            </a:extLst>
          </p:cNvPr>
          <p:cNvSpPr txBox="1"/>
          <p:nvPr/>
        </p:nvSpPr>
        <p:spPr>
          <a:xfrm>
            <a:off x="564166" y="2477398"/>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US" dirty="0">
                <a:solidFill>
                  <a:schemeClr val="lt1"/>
                </a:solidFill>
                <a:latin typeface="Consolas" panose="020B0609020204030204" pitchFamily="49" charset="0"/>
                <a:ea typeface="Karla"/>
                <a:cs typeface="Karla"/>
                <a:sym typeface="Karla"/>
              </a:rPr>
              <a:t>CÔNG KHAI</a:t>
            </a:r>
            <a:endParaRPr dirty="0">
              <a:solidFill>
                <a:schemeClr val="lt1"/>
              </a:solidFill>
              <a:latin typeface="Consolas" panose="020B0609020204030204" pitchFamily="49" charset="0"/>
              <a:ea typeface="Karla"/>
              <a:cs typeface="Karla"/>
              <a:sym typeface="Karla"/>
            </a:endParaRPr>
          </a:p>
        </p:txBody>
      </p:sp>
      <p:sp>
        <p:nvSpPr>
          <p:cNvPr id="3" name="Google Shape;831;p43">
            <a:extLst>
              <a:ext uri="{FF2B5EF4-FFF2-40B4-BE49-F238E27FC236}">
                <a16:creationId xmlns:a16="http://schemas.microsoft.com/office/drawing/2014/main" id="{A5E7CA62-3118-078F-FE98-B2B53B80C18B}"/>
              </a:ext>
            </a:extLst>
          </p:cNvPr>
          <p:cNvSpPr txBox="1"/>
          <p:nvPr/>
        </p:nvSpPr>
        <p:spPr>
          <a:xfrm>
            <a:off x="564166" y="3225942"/>
            <a:ext cx="2376900" cy="572700"/>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0" indent="0" algn="ctr">
              <a:buNone/>
              <a:defRPr>
                <a:solidFill>
                  <a:schemeClr val="lt1"/>
                </a:solidFill>
                <a:latin typeface="Karla"/>
                <a:ea typeface="Karla"/>
                <a:cs typeface="Karla"/>
              </a:defRPr>
            </a:lvl1pPr>
          </a:lstStyle>
          <a:p>
            <a:r>
              <a:rPr lang="en-US" dirty="0">
                <a:latin typeface="Consolas" panose="020B0609020204030204" pitchFamily="49" charset="0"/>
                <a:sym typeface="Karla"/>
              </a:rPr>
              <a:t>CÔNG KHAI</a:t>
            </a:r>
            <a:endParaRPr dirty="0">
              <a:latin typeface="Consolas" panose="020B0609020204030204" pitchFamily="49" charset="0"/>
              <a:sym typeface="Karla"/>
            </a:endParaRPr>
          </a:p>
        </p:txBody>
      </p:sp>
      <p:sp>
        <p:nvSpPr>
          <p:cNvPr id="4" name="Google Shape;831;p43">
            <a:extLst>
              <a:ext uri="{FF2B5EF4-FFF2-40B4-BE49-F238E27FC236}">
                <a16:creationId xmlns:a16="http://schemas.microsoft.com/office/drawing/2014/main" id="{14F4134A-9544-0B68-9DA6-CAB52CF0DA45}"/>
              </a:ext>
            </a:extLst>
          </p:cNvPr>
          <p:cNvSpPr txBox="1"/>
          <p:nvPr/>
        </p:nvSpPr>
        <p:spPr>
          <a:xfrm>
            <a:off x="3505652" y="3226912"/>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US" dirty="0">
                <a:solidFill>
                  <a:schemeClr val="lt1"/>
                </a:solidFill>
                <a:latin typeface="Consolas" panose="020B0609020204030204" pitchFamily="49" charset="0"/>
                <a:ea typeface="Karla"/>
                <a:cs typeface="Karla"/>
                <a:sym typeface="Karla"/>
              </a:rPr>
              <a:t>CÔNG KHAI</a:t>
            </a:r>
            <a:endParaRPr dirty="0">
              <a:solidFill>
                <a:schemeClr val="lt1"/>
              </a:solidFill>
              <a:latin typeface="Consolas" panose="020B0609020204030204" pitchFamily="49" charset="0"/>
              <a:ea typeface="Karla"/>
              <a:cs typeface="Karla"/>
              <a:sym typeface="Karla"/>
            </a:endParaRPr>
          </a:p>
        </p:txBody>
      </p:sp>
      <p:sp>
        <p:nvSpPr>
          <p:cNvPr id="5" name="Google Shape;831;p43">
            <a:extLst>
              <a:ext uri="{FF2B5EF4-FFF2-40B4-BE49-F238E27FC236}">
                <a16:creationId xmlns:a16="http://schemas.microsoft.com/office/drawing/2014/main" id="{71BC4DAA-CB5F-0D8E-F523-982CF48C3B4E}"/>
              </a:ext>
            </a:extLst>
          </p:cNvPr>
          <p:cNvSpPr txBox="1"/>
          <p:nvPr/>
        </p:nvSpPr>
        <p:spPr>
          <a:xfrm>
            <a:off x="2000953" y="2494446"/>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US" dirty="0" err="1">
                <a:solidFill>
                  <a:schemeClr val="lt1"/>
                </a:solidFill>
                <a:highlight>
                  <a:srgbClr val="000000"/>
                </a:highlight>
                <a:latin typeface="Consolas" panose="020B0609020204030204" pitchFamily="49" charset="0"/>
                <a:ea typeface="Karla"/>
                <a:cs typeface="Karla"/>
                <a:sym typeface="Karla"/>
              </a:rPr>
              <a:t>Đối</a:t>
            </a:r>
            <a:r>
              <a:rPr lang="en-US" dirty="0">
                <a:solidFill>
                  <a:schemeClr val="lt1"/>
                </a:solidFill>
                <a:highlight>
                  <a:srgbClr val="000000"/>
                </a:highlight>
                <a:latin typeface="Consolas" panose="020B0609020204030204" pitchFamily="49" charset="0"/>
                <a:ea typeface="Karla"/>
                <a:cs typeface="Karla"/>
                <a:sym typeface="Karla"/>
              </a:rPr>
              <a:t> </a:t>
            </a:r>
            <a:r>
              <a:rPr lang="en-US" dirty="0" err="1">
                <a:solidFill>
                  <a:schemeClr val="lt1"/>
                </a:solidFill>
                <a:highlight>
                  <a:srgbClr val="000000"/>
                </a:highlight>
                <a:latin typeface="Consolas" panose="020B0609020204030204" pitchFamily="49" charset="0"/>
                <a:ea typeface="Karla"/>
                <a:cs typeface="Karla"/>
                <a:sym typeface="Karla"/>
              </a:rPr>
              <a:t>xứng</a:t>
            </a:r>
            <a:endParaRPr dirty="0">
              <a:solidFill>
                <a:schemeClr val="lt1"/>
              </a:solidFill>
              <a:highlight>
                <a:srgbClr val="000000"/>
              </a:highlight>
              <a:latin typeface="Consolas" panose="020B0609020204030204" pitchFamily="49" charset="0"/>
              <a:ea typeface="Karla"/>
              <a:cs typeface="Karla"/>
              <a:sym typeface="Karla"/>
            </a:endParaRPr>
          </a:p>
        </p:txBody>
      </p:sp>
      <p:sp>
        <p:nvSpPr>
          <p:cNvPr id="6" name="Google Shape;831;p43">
            <a:extLst>
              <a:ext uri="{FF2B5EF4-FFF2-40B4-BE49-F238E27FC236}">
                <a16:creationId xmlns:a16="http://schemas.microsoft.com/office/drawing/2014/main" id="{BC035609-8F26-A6E0-102C-4109040138D8}"/>
              </a:ext>
            </a:extLst>
          </p:cNvPr>
          <p:cNvSpPr txBox="1"/>
          <p:nvPr/>
        </p:nvSpPr>
        <p:spPr>
          <a:xfrm>
            <a:off x="2016311" y="3218584"/>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US" dirty="0" err="1">
                <a:solidFill>
                  <a:schemeClr val="lt1"/>
                </a:solidFill>
                <a:highlight>
                  <a:srgbClr val="000000"/>
                </a:highlight>
                <a:latin typeface="Consolas" panose="020B0609020204030204" pitchFamily="49" charset="0"/>
                <a:ea typeface="Karla"/>
                <a:cs typeface="Karla"/>
                <a:sym typeface="Karla"/>
              </a:rPr>
              <a:t>Bất</a:t>
            </a:r>
            <a:r>
              <a:rPr lang="en-US" dirty="0">
                <a:solidFill>
                  <a:schemeClr val="lt1"/>
                </a:solidFill>
                <a:highlight>
                  <a:srgbClr val="000000"/>
                </a:highlight>
                <a:latin typeface="Consolas" panose="020B0609020204030204" pitchFamily="49" charset="0"/>
                <a:ea typeface="Karla"/>
                <a:cs typeface="Karla"/>
                <a:sym typeface="Karla"/>
              </a:rPr>
              <a:t> </a:t>
            </a:r>
            <a:r>
              <a:rPr lang="en-US" dirty="0" err="1">
                <a:solidFill>
                  <a:schemeClr val="lt1"/>
                </a:solidFill>
                <a:highlight>
                  <a:srgbClr val="000000"/>
                </a:highlight>
                <a:latin typeface="Consolas" panose="020B0609020204030204" pitchFamily="49" charset="0"/>
                <a:ea typeface="Karla"/>
                <a:cs typeface="Karla"/>
                <a:sym typeface="Karla"/>
              </a:rPr>
              <a:t>đối</a:t>
            </a:r>
            <a:r>
              <a:rPr lang="en-US" dirty="0">
                <a:solidFill>
                  <a:schemeClr val="lt1"/>
                </a:solidFill>
                <a:highlight>
                  <a:srgbClr val="000000"/>
                </a:highlight>
                <a:latin typeface="Consolas" panose="020B0609020204030204" pitchFamily="49" charset="0"/>
                <a:ea typeface="Karla"/>
                <a:cs typeface="Karla"/>
                <a:sym typeface="Karla"/>
              </a:rPr>
              <a:t> </a:t>
            </a:r>
            <a:r>
              <a:rPr lang="en-US" dirty="0" err="1">
                <a:solidFill>
                  <a:schemeClr val="lt1"/>
                </a:solidFill>
                <a:highlight>
                  <a:srgbClr val="000000"/>
                </a:highlight>
                <a:latin typeface="Consolas" panose="020B0609020204030204" pitchFamily="49" charset="0"/>
                <a:ea typeface="Karla"/>
                <a:cs typeface="Karla"/>
                <a:sym typeface="Karla"/>
              </a:rPr>
              <a:t>xứng</a:t>
            </a:r>
            <a:endParaRPr dirty="0">
              <a:solidFill>
                <a:schemeClr val="lt1"/>
              </a:solidFill>
              <a:highlight>
                <a:srgbClr val="000000"/>
              </a:highlight>
              <a:latin typeface="Consolas" panose="020B0609020204030204" pitchFamily="49" charset="0"/>
              <a:ea typeface="Karla"/>
              <a:cs typeface="Karla"/>
              <a:sym typeface="Karla"/>
            </a:endParaRPr>
          </a:p>
        </p:txBody>
      </p:sp>
    </p:spTree>
    <p:extLst>
      <p:ext uri="{BB962C8B-B14F-4D97-AF65-F5344CB8AC3E}">
        <p14:creationId xmlns:p14="http://schemas.microsoft.com/office/powerpoint/2010/main" val="3530298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3880500" y="1554975"/>
            <a:ext cx="1383000" cy="1383000"/>
          </a:xfrm>
          <a:prstGeom prst="pie">
            <a:avLst>
              <a:gd name="adj1" fmla="val 16169877"/>
              <a:gd name="adj2" fmla="val 134316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6664043" y="1554975"/>
            <a:ext cx="1383000" cy="1383000"/>
          </a:xfrm>
          <a:prstGeom prst="pie">
            <a:avLst>
              <a:gd name="adj1" fmla="val 16169877"/>
              <a:gd name="adj2" fmla="val 61601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096950" y="1554975"/>
            <a:ext cx="1383000" cy="1383000"/>
          </a:xfrm>
          <a:prstGeom prst="pie">
            <a:avLst>
              <a:gd name="adj1" fmla="val 16169877"/>
              <a:gd name="adj2" fmla="val 1073618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410040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883943"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131685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Gói dữ liệu</a:t>
            </a:r>
            <a:endParaRPr dirty="0"/>
          </a:p>
        </p:txBody>
      </p:sp>
      <p:sp>
        <p:nvSpPr>
          <p:cNvPr id="873" name="Google Shape;873;p44"/>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gg sans" panose="00000800000000000000" pitchFamily="2" charset="0"/>
              </a:rPr>
              <a:t>Phần đầu (header) </a:t>
            </a:r>
            <a:endParaRPr dirty="0">
              <a:latin typeface="gg sans" panose="00000800000000000000" pitchFamily="2" charset="0"/>
            </a:endParaRPr>
          </a:p>
        </p:txBody>
      </p:sp>
      <p:sp>
        <p:nvSpPr>
          <p:cNvPr id="874" name="Google Shape;874;p44"/>
          <p:cNvSpPr txBox="1">
            <a:spLocks noGrp="1"/>
          </p:cNvSpPr>
          <p:nvPr>
            <p:ph type="subTitle" idx="1"/>
          </p:nvPr>
        </p:nvSpPr>
        <p:spPr>
          <a:xfrm>
            <a:off x="85756" y="3634000"/>
            <a:ext cx="3399236" cy="836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Consolas" panose="020B0609020204030204" pitchFamily="49" charset="0"/>
              </a:rPr>
              <a:t>là phần trước đó chứa thông tin hướng dẫn để định tuyến gói dữ liệu đến đúng đích. </a:t>
            </a:r>
            <a:endParaRPr dirty="0">
              <a:latin typeface="Consolas" panose="020B0609020204030204" pitchFamily="49" charset="0"/>
            </a:endParaRPr>
          </a:p>
        </p:txBody>
      </p:sp>
      <p:sp>
        <p:nvSpPr>
          <p:cNvPr id="875" name="Google Shape;875;p44"/>
          <p:cNvSpPr txBox="1">
            <a:spLocks noGrp="1"/>
          </p:cNvSpPr>
          <p:nvPr>
            <p:ph type="title" idx="2"/>
          </p:nvPr>
        </p:nvSpPr>
        <p:spPr>
          <a:xfrm>
            <a:off x="3651596" y="3269200"/>
            <a:ext cx="1841400" cy="364800"/>
          </a:xfrm>
          <a:prstGeom prst="rect">
            <a:avLst/>
          </a:prstGeom>
          <a:noFill/>
          <a:ln>
            <a:noFill/>
          </a:ln>
        </p:spPr>
        <p:txBody>
          <a:bodyPr spcFirstLastPara="1" wrap="square" lIns="91425" tIns="91425" rIns="91425" bIns="91425" anchor="b" anchorCtr="0">
            <a:noAutofit/>
          </a:bodyPr>
          <a:lstStyle/>
          <a:p>
            <a:r>
              <a:rPr lang="vi-VN" dirty="0">
                <a:latin typeface="gg sans" panose="00000800000000000000" pitchFamily="2" charset="0"/>
              </a:rPr>
              <a:t>Tải trọng (payload) </a:t>
            </a:r>
            <a:endParaRPr dirty="0">
              <a:latin typeface="gg sans" panose="00000800000000000000" pitchFamily="2" charset="0"/>
            </a:endParaRPr>
          </a:p>
        </p:txBody>
      </p:sp>
      <p:sp>
        <p:nvSpPr>
          <p:cNvPr id="876" name="Google Shape;876;p44"/>
          <p:cNvSpPr txBox="1">
            <a:spLocks noGrp="1"/>
          </p:cNvSpPr>
          <p:nvPr>
            <p:ph type="subTitle" idx="3"/>
          </p:nvPr>
        </p:nvSpPr>
        <p:spPr>
          <a:xfrm>
            <a:off x="3431484" y="3663700"/>
            <a:ext cx="2281031" cy="484800"/>
          </a:xfrm>
          <a:prstGeom prst="rect">
            <a:avLst/>
          </a:prstGeom>
          <a:noFill/>
          <a:ln>
            <a:noFill/>
          </a:ln>
        </p:spPr>
        <p:txBody>
          <a:bodyPr spcFirstLastPara="1" wrap="square" lIns="91425" tIns="91425" rIns="91425" bIns="91425" anchor="t" anchorCtr="0">
            <a:noAutofit/>
          </a:bodyPr>
          <a:lstStyle/>
          <a:p>
            <a:pPr marL="0" indent="0"/>
            <a:r>
              <a:rPr lang="vi-VN" dirty="0">
                <a:latin typeface="Consolas" panose="020B0609020204030204" pitchFamily="49" charset="0"/>
              </a:rPr>
              <a:t>là một thuật ngữ mô tả thông tin thực tế chứa trong một gói dữ liệu.</a:t>
            </a:r>
          </a:p>
        </p:txBody>
      </p:sp>
      <p:sp>
        <p:nvSpPr>
          <p:cNvPr id="877" name="Google Shape;877;p44"/>
          <p:cNvSpPr txBox="1">
            <a:spLocks noGrp="1"/>
          </p:cNvSpPr>
          <p:nvPr>
            <p:ph type="title" idx="4"/>
          </p:nvPr>
        </p:nvSpPr>
        <p:spPr>
          <a:xfrm>
            <a:off x="6434843" y="3269200"/>
            <a:ext cx="1841400" cy="364800"/>
          </a:xfrm>
          <a:prstGeom prst="rect">
            <a:avLst/>
          </a:prstGeom>
          <a:noFill/>
          <a:ln>
            <a:noFill/>
          </a:ln>
        </p:spPr>
        <p:txBody>
          <a:bodyPr spcFirstLastPara="1" wrap="square" lIns="91425" tIns="91425" rIns="91425" bIns="91425" anchor="b" anchorCtr="0">
            <a:noAutofit/>
          </a:bodyPr>
          <a:lstStyle/>
          <a:p>
            <a:r>
              <a:rPr lang="vi-VN" dirty="0">
                <a:latin typeface="gg sans" panose="00000800000000000000" pitchFamily="2" charset="0"/>
              </a:rPr>
              <a:t>Phần đuôi (trailer)</a:t>
            </a:r>
            <a:endParaRPr dirty="0">
              <a:latin typeface="gg sans" panose="00000800000000000000" pitchFamily="2" charset="0"/>
            </a:endParaRPr>
          </a:p>
        </p:txBody>
      </p:sp>
      <p:sp>
        <p:nvSpPr>
          <p:cNvPr id="878" name="Google Shape;878;p44"/>
          <p:cNvSpPr txBox="1">
            <a:spLocks noGrp="1"/>
          </p:cNvSpPr>
          <p:nvPr>
            <p:ph type="subTitle" idx="5"/>
          </p:nvPr>
        </p:nvSpPr>
        <p:spPr>
          <a:xfrm>
            <a:off x="5838265" y="3663700"/>
            <a:ext cx="3034556" cy="484800"/>
          </a:xfrm>
          <a:prstGeom prst="rect">
            <a:avLst/>
          </a:prstGeom>
          <a:noFill/>
          <a:ln>
            <a:noFill/>
          </a:ln>
        </p:spPr>
        <p:txBody>
          <a:bodyPr spcFirstLastPara="1" wrap="square" lIns="91425" tIns="91425" rIns="91425" bIns="91425" anchor="t" anchorCtr="0">
            <a:noAutofit/>
          </a:bodyPr>
          <a:lstStyle/>
          <a:p>
            <a:pPr marL="0" indent="0"/>
            <a:r>
              <a:rPr lang="vi-VN" dirty="0">
                <a:latin typeface="Consolas" panose="020B0609020204030204" pitchFamily="49" charset="0"/>
              </a:rPr>
              <a:t>là dữ liệu bổ sung được nối vào phần đuôi của tải trọng để cho biết phần cuối của gói dữ liệu. </a:t>
            </a:r>
          </a:p>
        </p:txBody>
      </p:sp>
      <p:sp>
        <p:nvSpPr>
          <p:cNvPr id="879" name="Google Shape;879;p44"/>
          <p:cNvSpPr txBox="1">
            <a:spLocks noGrp="1"/>
          </p:cNvSpPr>
          <p:nvPr>
            <p:ph type="title" idx="6"/>
          </p:nvPr>
        </p:nvSpPr>
        <p:spPr>
          <a:xfrm>
            <a:off x="131685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80" name="Google Shape;880;p44"/>
          <p:cNvSpPr txBox="1">
            <a:spLocks noGrp="1"/>
          </p:cNvSpPr>
          <p:nvPr>
            <p:ph type="title" idx="7"/>
          </p:nvPr>
        </p:nvSpPr>
        <p:spPr>
          <a:xfrm>
            <a:off x="410040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881" name="Google Shape;881;p44"/>
          <p:cNvSpPr txBox="1">
            <a:spLocks noGrp="1"/>
          </p:cNvSpPr>
          <p:nvPr>
            <p:ph type="title" idx="8"/>
          </p:nvPr>
        </p:nvSpPr>
        <p:spPr>
          <a:xfrm>
            <a:off x="6883943"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4">
                                            <p:txEl>
                                              <p:pRg st="0" end="0"/>
                                            </p:txEl>
                                          </p:spTgt>
                                        </p:tgtEl>
                                        <p:attrNameLst>
                                          <p:attrName>style.visibility</p:attrName>
                                        </p:attrNameLst>
                                      </p:cBhvr>
                                      <p:to>
                                        <p:strVal val="visible"/>
                                      </p:to>
                                    </p:set>
                                    <p:animEffect transition="in" filter="fade">
                                      <p:cBhvr>
                                        <p:cTn id="7" dur="500"/>
                                        <p:tgtEl>
                                          <p:spTgt spid="8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6">
                                            <p:txEl>
                                              <p:pRg st="0" end="0"/>
                                            </p:txEl>
                                          </p:spTgt>
                                        </p:tgtEl>
                                        <p:attrNameLst>
                                          <p:attrName>style.visibility</p:attrName>
                                        </p:attrNameLst>
                                      </p:cBhvr>
                                      <p:to>
                                        <p:strVal val="visible"/>
                                      </p:to>
                                    </p:set>
                                    <p:animEffect transition="in" filter="fade">
                                      <p:cBhvr>
                                        <p:cTn id="12" dur="500"/>
                                        <p:tgtEl>
                                          <p:spTgt spid="8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8">
                                            <p:txEl>
                                              <p:pRg st="0" end="0"/>
                                            </p:txEl>
                                          </p:spTgt>
                                        </p:tgtEl>
                                        <p:attrNameLst>
                                          <p:attrName>style.visibility</p:attrName>
                                        </p:attrNameLst>
                                      </p:cBhvr>
                                      <p:to>
                                        <p:strVal val="visible"/>
                                      </p:to>
                                    </p:set>
                                    <p:animEffect transition="in" filter="fade">
                                      <p:cBhvr>
                                        <p:cTn id="17" dur="500"/>
                                        <p:tgtEl>
                                          <p:spTgt spid="8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0" build="p"/>
      <p:bldP spid="876" grpId="0" build="p"/>
      <p:bldP spid="87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VPN</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BBEE095-6DA4-87EC-135E-17414A4EDBA0}"/>
              </a:ext>
            </a:extLst>
          </p:cNvPr>
          <p:cNvSpPr>
            <a:spLocks noGrp="1"/>
          </p:cNvSpPr>
          <p:nvPr>
            <p:ph type="subTitle" idx="1"/>
          </p:nvPr>
        </p:nvSpPr>
        <p:spPr/>
        <p:txBody>
          <a:bodyPr/>
          <a:lstStyle/>
          <a:p>
            <a:r>
              <a:rPr lang="en-US" dirty="0"/>
              <a:t>Virtual Private Network</a:t>
            </a:r>
            <a:endParaRPr lang="vi-V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89526"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50258"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74474" y="2389043"/>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494613" y="537363"/>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IPsec</a:t>
            </a:r>
            <a:endParaRPr dirty="0">
              <a:latin typeface="gg sans" panose="00000800000000000000" pitchFamily="2" charset="0"/>
            </a:endParaRPr>
          </a:p>
        </p:txBody>
      </p:sp>
      <p:sp>
        <p:nvSpPr>
          <p:cNvPr id="361" name="Google Shape;361;p32"/>
          <p:cNvSpPr txBox="1">
            <a:spLocks noGrp="1"/>
          </p:cNvSpPr>
          <p:nvPr>
            <p:ph type="title" idx="8"/>
          </p:nvPr>
        </p:nvSpPr>
        <p:spPr>
          <a:xfrm>
            <a:off x="1428925" y="245159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4" name="Google Shape;364;p32"/>
          <p:cNvSpPr txBox="1">
            <a:spLocks noGrp="1"/>
          </p:cNvSpPr>
          <p:nvPr>
            <p:ph type="title"/>
          </p:nvPr>
        </p:nvSpPr>
        <p:spPr>
          <a:xfrm>
            <a:off x="726775" y="3682044"/>
            <a:ext cx="2305500" cy="527700"/>
          </a:xfrm>
          <a:prstGeom prst="rect">
            <a:avLst/>
          </a:prstGeom>
        </p:spPr>
        <p:txBody>
          <a:bodyPr spcFirstLastPara="1" wrap="square" lIns="91425" tIns="91425" rIns="91425" bIns="91425" anchor="b" anchorCtr="0">
            <a:noAutofit/>
          </a:bodyPr>
          <a:lstStyle/>
          <a:p>
            <a:r>
              <a:rPr lang="vi-VN" dirty="0">
                <a:latin typeface="gg sans" panose="00000800000000000000" pitchFamily="2" charset="0"/>
              </a:rPr>
              <a:t>Phần đầu xác thực (AH)</a:t>
            </a:r>
            <a:br>
              <a:rPr lang="vi-VN" dirty="0">
                <a:latin typeface="gg sans" panose="00000800000000000000" pitchFamily="2" charset="0"/>
              </a:rPr>
            </a:br>
            <a:endParaRPr dirty="0">
              <a:latin typeface="gg sans" panose="00000800000000000000" pitchFamily="2" charset="0"/>
            </a:endParaRPr>
          </a:p>
        </p:txBody>
      </p:sp>
      <p:sp>
        <p:nvSpPr>
          <p:cNvPr id="369" name="Google Shape;369;p32"/>
          <p:cNvSpPr txBox="1">
            <a:spLocks noGrp="1"/>
          </p:cNvSpPr>
          <p:nvPr>
            <p:ph type="title" idx="6"/>
          </p:nvPr>
        </p:nvSpPr>
        <p:spPr>
          <a:xfrm>
            <a:off x="3426651" y="3351719"/>
            <a:ext cx="2305500" cy="527700"/>
          </a:xfrm>
          <a:prstGeom prst="rect">
            <a:avLst/>
          </a:prstGeom>
          <a:noFill/>
          <a:ln>
            <a:noFill/>
          </a:ln>
        </p:spPr>
        <p:txBody>
          <a:bodyPr spcFirstLastPara="1" wrap="square" lIns="91425" tIns="91425" rIns="91425" bIns="91425" anchor="b" anchorCtr="0">
            <a:noAutofit/>
          </a:bodyPr>
          <a:lstStyle/>
          <a:p>
            <a:r>
              <a:rPr lang="vi-VN" dirty="0">
                <a:latin typeface="gg sans" panose="00000800000000000000" pitchFamily="2" charset="0"/>
              </a:rPr>
              <a:t>Đóng gói tải trọng bảo mật (ESP)</a:t>
            </a:r>
          </a:p>
        </p:txBody>
      </p:sp>
      <p:sp>
        <p:nvSpPr>
          <p:cNvPr id="371" name="Google Shape;371;p32"/>
          <p:cNvSpPr txBox="1">
            <a:spLocks noGrp="1"/>
          </p:cNvSpPr>
          <p:nvPr>
            <p:ph type="title" idx="14"/>
          </p:nvPr>
        </p:nvSpPr>
        <p:spPr>
          <a:xfrm>
            <a:off x="4089658" y="2441756"/>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3" name="Google Shape;373;p32"/>
          <p:cNvSpPr txBox="1">
            <a:spLocks noGrp="1"/>
          </p:cNvSpPr>
          <p:nvPr>
            <p:ph type="title" idx="17"/>
          </p:nvPr>
        </p:nvSpPr>
        <p:spPr>
          <a:xfrm>
            <a:off x="6111724" y="3351719"/>
            <a:ext cx="2305500" cy="527700"/>
          </a:xfrm>
          <a:prstGeom prst="rect">
            <a:avLst/>
          </a:prstGeom>
          <a:noFill/>
          <a:ln>
            <a:noFill/>
          </a:ln>
        </p:spPr>
        <p:txBody>
          <a:bodyPr spcFirstLastPara="1" wrap="square" lIns="91425" tIns="91425" rIns="91425" bIns="91425" anchor="b" anchorCtr="0">
            <a:noAutofit/>
          </a:bodyPr>
          <a:lstStyle/>
          <a:p>
            <a:r>
              <a:rPr lang="vi-VN" dirty="0">
                <a:latin typeface="gg sans" panose="00000800000000000000" pitchFamily="2" charset="0"/>
              </a:rPr>
              <a:t>Trao đổi khóa Internet (IKE)</a:t>
            </a:r>
            <a:endParaRPr dirty="0">
              <a:latin typeface="gg sans" panose="00000800000000000000" pitchFamily="2" charset="0"/>
            </a:endParaRPr>
          </a:p>
        </p:txBody>
      </p:sp>
      <p:sp>
        <p:nvSpPr>
          <p:cNvPr id="376" name="Google Shape;376;p32"/>
          <p:cNvSpPr txBox="1">
            <a:spLocks noGrp="1"/>
          </p:cNvSpPr>
          <p:nvPr>
            <p:ph type="title" idx="20"/>
          </p:nvPr>
        </p:nvSpPr>
        <p:spPr>
          <a:xfrm>
            <a:off x="6813875" y="2451593"/>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8846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4182001" y="1564179"/>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494613" y="537363"/>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IPsec</a:t>
            </a:r>
            <a:endParaRPr dirty="0">
              <a:latin typeface="gg sans" panose="00000800000000000000" pitchFamily="2" charset="0"/>
            </a:endParaRPr>
          </a:p>
        </p:txBody>
      </p:sp>
      <p:sp>
        <p:nvSpPr>
          <p:cNvPr id="361" name="Google Shape;361;p32"/>
          <p:cNvSpPr txBox="1">
            <a:spLocks noGrp="1"/>
          </p:cNvSpPr>
          <p:nvPr>
            <p:ph type="title" idx="8"/>
          </p:nvPr>
        </p:nvSpPr>
        <p:spPr>
          <a:xfrm>
            <a:off x="4121400" y="1626729"/>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4" name="Google Shape;364;p32"/>
          <p:cNvSpPr txBox="1">
            <a:spLocks noGrp="1"/>
          </p:cNvSpPr>
          <p:nvPr>
            <p:ph type="title"/>
          </p:nvPr>
        </p:nvSpPr>
        <p:spPr>
          <a:xfrm>
            <a:off x="3419250" y="2857180"/>
            <a:ext cx="2305500" cy="527700"/>
          </a:xfrm>
          <a:prstGeom prst="rect">
            <a:avLst/>
          </a:prstGeom>
        </p:spPr>
        <p:txBody>
          <a:bodyPr spcFirstLastPara="1" wrap="square" lIns="91425" tIns="91425" rIns="91425" bIns="91425" anchor="b" anchorCtr="0">
            <a:noAutofit/>
          </a:bodyPr>
          <a:lstStyle/>
          <a:p>
            <a:r>
              <a:rPr lang="vi-VN" dirty="0">
                <a:latin typeface="gg sans" panose="00000800000000000000" pitchFamily="2" charset="0"/>
              </a:rPr>
              <a:t>Phần đầu xác thực (AH)</a:t>
            </a:r>
            <a:br>
              <a:rPr lang="vi-VN" dirty="0">
                <a:latin typeface="gg sans" panose="00000800000000000000" pitchFamily="2" charset="0"/>
              </a:rPr>
            </a:br>
            <a:endParaRPr dirty="0">
              <a:latin typeface="gg sans" panose="00000800000000000000" pitchFamily="2" charset="0"/>
            </a:endParaRP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9A34140-BA00-48BF-7A02-4F85F2FFED52}"/>
              </a:ext>
            </a:extLst>
          </p:cNvPr>
          <p:cNvSpPr txBox="1"/>
          <p:nvPr/>
        </p:nvSpPr>
        <p:spPr>
          <a:xfrm>
            <a:off x="1624360" y="3059871"/>
            <a:ext cx="5881730" cy="1815882"/>
          </a:xfrm>
          <a:prstGeom prst="rect">
            <a:avLst/>
          </a:prstGeom>
          <a:noFill/>
        </p:spPr>
        <p:txBody>
          <a:bodyPr wrap="square">
            <a:spAutoFit/>
          </a:bodyPr>
          <a:lstStyle/>
          <a:p>
            <a:pPr algn="ctr"/>
            <a:r>
              <a:rPr lang="vi-VN" dirty="0">
                <a:solidFill>
                  <a:schemeClr val="bg1"/>
                </a:solidFill>
                <a:latin typeface="Consolas" panose="020B0609020204030204" pitchFamily="49" charset="0"/>
              </a:rPr>
              <a:t>Giao thức phần đầu xác thực (AH) thêm phần đầu có chứa dữ liệu xác thực người gửi và bảo vệ nội dung gói dữ liệu tránh bị các bên chưa được cho phép sửa đổi. Nó cảnh báo người nhận về các thao tác có thể đã thực hiện đối với gói dữ liệu gốc. Khi nhận được gói dữ liệu, máy tính sẽ so sánh hàm băm mật mã từ tải trọng với phần đầu để đảm bảo cả hai giá trị khớp nhau. Hàm băm mật mã là một hàm toán học tóm tắt dữ liệu thành một giá trị độc nhất. </a:t>
            </a:r>
          </a:p>
        </p:txBody>
      </p:sp>
    </p:spTree>
    <p:extLst>
      <p:ext uri="{BB962C8B-B14F-4D97-AF65-F5344CB8AC3E}">
        <p14:creationId xmlns:p14="http://schemas.microsoft.com/office/powerpoint/2010/main" val="829772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4182001" y="1564179"/>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494613" y="537363"/>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IPsec</a:t>
            </a:r>
            <a:endParaRPr dirty="0">
              <a:latin typeface="gg sans" panose="00000800000000000000" pitchFamily="2" charset="0"/>
            </a:endParaRPr>
          </a:p>
        </p:txBody>
      </p:sp>
      <p:sp>
        <p:nvSpPr>
          <p:cNvPr id="361" name="Google Shape;361;p32"/>
          <p:cNvSpPr txBox="1">
            <a:spLocks noGrp="1"/>
          </p:cNvSpPr>
          <p:nvPr>
            <p:ph type="title" idx="8"/>
          </p:nvPr>
        </p:nvSpPr>
        <p:spPr>
          <a:xfrm>
            <a:off x="4121400" y="1626729"/>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64" name="Google Shape;364;p32"/>
          <p:cNvSpPr txBox="1">
            <a:spLocks noGrp="1"/>
          </p:cNvSpPr>
          <p:nvPr>
            <p:ph type="title"/>
          </p:nvPr>
        </p:nvSpPr>
        <p:spPr>
          <a:xfrm>
            <a:off x="3419250" y="2471357"/>
            <a:ext cx="2305500" cy="527700"/>
          </a:xfrm>
          <a:prstGeom prst="rect">
            <a:avLst/>
          </a:prstGeom>
        </p:spPr>
        <p:txBody>
          <a:bodyPr spcFirstLastPara="1" wrap="square" lIns="91425" tIns="91425" rIns="91425" bIns="91425" anchor="b" anchorCtr="0">
            <a:noAutofit/>
          </a:bodyPr>
          <a:lstStyle/>
          <a:p>
            <a:r>
              <a:rPr lang="vi-VN" dirty="0">
                <a:latin typeface="gg sans" panose="00000800000000000000" pitchFamily="2" charset="0"/>
              </a:rPr>
              <a:t>Đóng gói tải trọng bảo mật (ESP)</a:t>
            </a: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9A34140-BA00-48BF-7A02-4F85F2FFED52}"/>
              </a:ext>
            </a:extLst>
          </p:cNvPr>
          <p:cNvSpPr txBox="1"/>
          <p:nvPr/>
        </p:nvSpPr>
        <p:spPr>
          <a:xfrm>
            <a:off x="1631135" y="3106399"/>
            <a:ext cx="5881730" cy="954107"/>
          </a:xfrm>
          <a:prstGeom prst="rect">
            <a:avLst/>
          </a:prstGeom>
          <a:noFill/>
        </p:spPr>
        <p:txBody>
          <a:bodyPr wrap="square">
            <a:spAutoFit/>
          </a:bodyPr>
          <a:lstStyle/>
          <a:p>
            <a:pPr algn="ctr"/>
            <a:r>
              <a:rPr lang="vi-VN" dirty="0">
                <a:solidFill>
                  <a:schemeClr val="bg1"/>
                </a:solidFill>
                <a:latin typeface="Consolas" panose="020B0609020204030204" pitchFamily="49" charset="0"/>
              </a:rPr>
              <a:t>Tùy thuộc vào chế độ IPSec đã chọn, giao thức đóng gói tải trọng bảo mật (ESP) thực hiện mã hóa toàn bộ gói IP hoặc chỉ riêng tải trọng. ESP thêm phần đầu và phần đuôi vào gói dữ liệu sau khi mã hóa. </a:t>
            </a:r>
          </a:p>
        </p:txBody>
      </p:sp>
    </p:spTree>
    <p:extLst>
      <p:ext uri="{BB962C8B-B14F-4D97-AF65-F5344CB8AC3E}">
        <p14:creationId xmlns:p14="http://schemas.microsoft.com/office/powerpoint/2010/main" val="1840564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4182001" y="1564179"/>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494613" y="537363"/>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Giao thức IPsec</a:t>
            </a:r>
            <a:endParaRPr dirty="0">
              <a:latin typeface="gg sans" panose="00000800000000000000" pitchFamily="2" charset="0"/>
            </a:endParaRPr>
          </a:p>
        </p:txBody>
      </p:sp>
      <p:sp>
        <p:nvSpPr>
          <p:cNvPr id="361" name="Google Shape;361;p32"/>
          <p:cNvSpPr txBox="1">
            <a:spLocks noGrp="1"/>
          </p:cNvSpPr>
          <p:nvPr>
            <p:ph type="title" idx="8"/>
          </p:nvPr>
        </p:nvSpPr>
        <p:spPr>
          <a:xfrm>
            <a:off x="4121400" y="1626729"/>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64" name="Google Shape;364;p32"/>
          <p:cNvSpPr txBox="1">
            <a:spLocks noGrp="1"/>
          </p:cNvSpPr>
          <p:nvPr>
            <p:ph type="title"/>
          </p:nvPr>
        </p:nvSpPr>
        <p:spPr>
          <a:xfrm>
            <a:off x="3419250" y="2471357"/>
            <a:ext cx="2305500" cy="527700"/>
          </a:xfrm>
          <a:prstGeom prst="rect">
            <a:avLst/>
          </a:prstGeom>
        </p:spPr>
        <p:txBody>
          <a:bodyPr spcFirstLastPara="1" wrap="square" lIns="91425" tIns="91425" rIns="91425" bIns="91425" anchor="b" anchorCtr="0">
            <a:noAutofit/>
          </a:bodyPr>
          <a:lstStyle/>
          <a:p>
            <a:r>
              <a:rPr lang="vi-VN" dirty="0">
                <a:latin typeface="gg sans" panose="00000800000000000000" pitchFamily="2" charset="0"/>
              </a:rPr>
              <a:t>Trao đổi khóa Internet (IKE)</a:t>
            </a: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9A34140-BA00-48BF-7A02-4F85F2FFED52}"/>
              </a:ext>
            </a:extLst>
          </p:cNvPr>
          <p:cNvSpPr txBox="1"/>
          <p:nvPr/>
        </p:nvSpPr>
        <p:spPr>
          <a:xfrm>
            <a:off x="1631135" y="3106399"/>
            <a:ext cx="5881730" cy="1169551"/>
          </a:xfrm>
          <a:prstGeom prst="rect">
            <a:avLst/>
          </a:prstGeom>
          <a:noFill/>
        </p:spPr>
        <p:txBody>
          <a:bodyPr wrap="square">
            <a:spAutoFit/>
          </a:bodyPr>
          <a:lstStyle/>
          <a:p>
            <a:pPr algn="ctr"/>
            <a:r>
              <a:rPr lang="vi-VN" dirty="0">
                <a:solidFill>
                  <a:schemeClr val="bg1"/>
                </a:solidFill>
                <a:latin typeface="Consolas" panose="020B0609020204030204" pitchFamily="49" charset="0"/>
              </a:rPr>
              <a:t>Trao đổi khóa Internet (IKE) là một giao thức thiết lập kết nối bảo mật giữa hai thiết bị trên Internet. Cả hai thiết bị đều thiết lập liên kết bảo mật (SA), bao gồm thương lượng các khóa mã hóa và thuật toán để truyền và nhận các gói dữ liệu tiếp theo. </a:t>
            </a:r>
          </a:p>
        </p:txBody>
      </p:sp>
    </p:spTree>
    <p:extLst>
      <p:ext uri="{BB962C8B-B14F-4D97-AF65-F5344CB8AC3E}">
        <p14:creationId xmlns:p14="http://schemas.microsoft.com/office/powerpoint/2010/main" val="4041004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g sans" panose="00000800000000000000" pitchFamily="2" charset="0"/>
              </a:rPr>
              <a:t>Chế độ IPsec</a:t>
            </a:r>
            <a:endParaRPr dirty="0">
              <a:latin typeface="gg sans" panose="00000800000000000000" pitchFamily="2" charset="0"/>
            </a:endParaRPr>
          </a:p>
        </p:txBody>
      </p:sp>
      <p:sp>
        <p:nvSpPr>
          <p:cNvPr id="1114" name="Google Shape;1114;p49"/>
          <p:cNvSpPr txBox="1">
            <a:spLocks noGrp="1"/>
          </p:cNvSpPr>
          <p:nvPr>
            <p:ph type="subTitle" idx="3"/>
          </p:nvPr>
        </p:nvSpPr>
        <p:spPr>
          <a:xfrm>
            <a:off x="1605779" y="3328943"/>
            <a:ext cx="2846700" cy="457200"/>
          </a:xfrm>
          <a:prstGeom prst="rect">
            <a:avLst/>
          </a:prstGeom>
          <a:noFill/>
          <a:ln>
            <a:noFill/>
          </a:ln>
        </p:spPr>
        <p:txBody>
          <a:bodyPr spcFirstLastPara="1" wrap="square" lIns="91425" tIns="91425" rIns="91425" bIns="91425" anchor="ctr" anchorCtr="0">
            <a:noAutofit/>
          </a:bodyPr>
          <a:lstStyle/>
          <a:p>
            <a:pPr marL="0" indent="0">
              <a:buSzPts val="2800"/>
              <a:buFont typeface="Audiowide"/>
            </a:pPr>
            <a:r>
              <a:rPr lang="fr-FR" sz="2800" dirty="0" err="1">
                <a:solidFill>
                  <a:schemeClr val="lt1"/>
                </a:solidFill>
                <a:latin typeface="gg sans" panose="00000800000000000000" pitchFamily="2" charset="0"/>
              </a:rPr>
              <a:t>Đường</a:t>
            </a:r>
            <a:r>
              <a:rPr lang="fr-FR" sz="2800" dirty="0">
                <a:solidFill>
                  <a:schemeClr val="lt1"/>
                </a:solidFill>
                <a:latin typeface="gg sans" panose="00000800000000000000" pitchFamily="2" charset="0"/>
              </a:rPr>
              <a:t> </a:t>
            </a:r>
            <a:r>
              <a:rPr lang="fr-FR" sz="2800" dirty="0" err="1">
                <a:solidFill>
                  <a:schemeClr val="lt1"/>
                </a:solidFill>
                <a:latin typeface="gg sans" panose="00000800000000000000" pitchFamily="2" charset="0"/>
              </a:rPr>
              <a:t>hầm</a:t>
            </a:r>
            <a:endParaRPr lang="vi-VN" sz="2800" dirty="0">
              <a:solidFill>
                <a:schemeClr val="lt1"/>
              </a:solidFill>
              <a:latin typeface="gg sans" panose="00000800000000000000" pitchFamily="2" charset="0"/>
            </a:endParaRPr>
          </a:p>
        </p:txBody>
      </p:sp>
      <p:sp>
        <p:nvSpPr>
          <p:cNvPr id="1115" name="Google Shape;1115;p49"/>
          <p:cNvSpPr txBox="1">
            <a:spLocks noGrp="1"/>
          </p:cNvSpPr>
          <p:nvPr>
            <p:ph type="subTitle" idx="4"/>
          </p:nvPr>
        </p:nvSpPr>
        <p:spPr>
          <a:xfrm>
            <a:off x="4688055" y="3328943"/>
            <a:ext cx="2846700" cy="457200"/>
          </a:xfrm>
          <a:prstGeom prst="rect">
            <a:avLst/>
          </a:prstGeom>
          <a:noFill/>
          <a:ln>
            <a:noFill/>
          </a:ln>
        </p:spPr>
        <p:txBody>
          <a:bodyPr spcFirstLastPara="1" wrap="square" lIns="91425" tIns="91425" rIns="91425" bIns="91425" anchor="ctr" anchorCtr="0">
            <a:noAutofit/>
          </a:bodyPr>
          <a:lstStyle/>
          <a:p>
            <a:pPr marL="0" indent="0">
              <a:buSzPts val="2800"/>
              <a:buFont typeface="Audiowide"/>
            </a:pPr>
            <a:r>
              <a:rPr lang="fr-FR" sz="2800" dirty="0" err="1">
                <a:solidFill>
                  <a:schemeClr val="lt1"/>
                </a:solidFill>
                <a:latin typeface="gg sans" panose="00000800000000000000" pitchFamily="2" charset="0"/>
              </a:rPr>
              <a:t>Truyền</a:t>
            </a:r>
            <a:r>
              <a:rPr lang="fr-FR" sz="2800" dirty="0">
                <a:solidFill>
                  <a:schemeClr val="lt1"/>
                </a:solidFill>
                <a:latin typeface="gg sans" panose="00000800000000000000" pitchFamily="2" charset="0"/>
              </a:rPr>
              <a:t> </a:t>
            </a:r>
            <a:r>
              <a:rPr lang="fr-FR" sz="2800" dirty="0" err="1">
                <a:solidFill>
                  <a:schemeClr val="lt1"/>
                </a:solidFill>
                <a:latin typeface="gg sans" panose="00000800000000000000" pitchFamily="2" charset="0"/>
              </a:rPr>
              <a:t>tải</a:t>
            </a:r>
            <a:endParaRPr lang="vi-VN" sz="2800" dirty="0">
              <a:solidFill>
                <a:schemeClr val="lt1"/>
              </a:solidFill>
              <a:latin typeface="gg sans" panose="00000800000000000000" pitchFamily="2" charset="0"/>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Chế độ IPsec</a:t>
            </a:r>
            <a:endParaRPr dirty="0"/>
          </a:p>
        </p:txBody>
      </p:sp>
      <p:sp>
        <p:nvSpPr>
          <p:cNvPr id="1114" name="Google Shape;1114;p49"/>
          <p:cNvSpPr txBox="1">
            <a:spLocks noGrp="1"/>
          </p:cNvSpPr>
          <p:nvPr>
            <p:ph type="subTitle" idx="3"/>
          </p:nvPr>
        </p:nvSpPr>
        <p:spPr>
          <a:xfrm>
            <a:off x="1605779" y="3328943"/>
            <a:ext cx="2846700" cy="457200"/>
          </a:xfrm>
          <a:prstGeom prst="rect">
            <a:avLst/>
          </a:prstGeom>
          <a:noFill/>
          <a:ln>
            <a:noFill/>
          </a:ln>
        </p:spPr>
        <p:txBody>
          <a:bodyPr spcFirstLastPara="1" wrap="square" lIns="91425" tIns="91425" rIns="91425" bIns="91425" anchor="ctr" anchorCtr="0">
            <a:noAutofit/>
          </a:bodyPr>
          <a:lstStyle/>
          <a:p>
            <a:pPr marL="0" indent="0">
              <a:buSzPts val="2800"/>
              <a:buFont typeface="Audiowide"/>
            </a:pPr>
            <a:r>
              <a:rPr lang="fr-FR" sz="2800" dirty="0" err="1">
                <a:solidFill>
                  <a:schemeClr val="lt1"/>
                </a:solidFill>
                <a:latin typeface="gg sans" panose="00000800000000000000" pitchFamily="2" charset="0"/>
              </a:rPr>
              <a:t>Đường</a:t>
            </a:r>
            <a:r>
              <a:rPr lang="fr-FR" sz="2800" dirty="0">
                <a:solidFill>
                  <a:schemeClr val="lt1"/>
                </a:solidFill>
                <a:latin typeface="gg sans" panose="00000800000000000000" pitchFamily="2" charset="0"/>
              </a:rPr>
              <a:t> </a:t>
            </a:r>
            <a:r>
              <a:rPr lang="fr-FR" sz="2800" dirty="0" err="1">
                <a:solidFill>
                  <a:schemeClr val="lt1"/>
                </a:solidFill>
                <a:latin typeface="gg sans" panose="00000800000000000000" pitchFamily="2" charset="0"/>
              </a:rPr>
              <a:t>hầm</a:t>
            </a:r>
            <a:endParaRPr lang="vi-VN" sz="2800" dirty="0">
              <a:solidFill>
                <a:schemeClr val="lt1"/>
              </a:solidFill>
              <a:latin typeface="gg sans" panose="00000800000000000000" pitchFamily="2" charset="0"/>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38DDBF0-DD74-BE05-4669-5A9D36465F2D}"/>
              </a:ext>
            </a:extLst>
          </p:cNvPr>
          <p:cNvSpPr txBox="1"/>
          <p:nvPr/>
        </p:nvSpPr>
        <p:spPr>
          <a:xfrm>
            <a:off x="121762" y="3928025"/>
            <a:ext cx="5814725" cy="1169551"/>
          </a:xfrm>
          <a:prstGeom prst="rect">
            <a:avLst/>
          </a:prstGeom>
          <a:noFill/>
        </p:spPr>
        <p:txBody>
          <a:bodyPr wrap="square">
            <a:spAutoFit/>
          </a:bodyPr>
          <a:lstStyle/>
          <a:p>
            <a:pPr algn="ctr"/>
            <a:r>
              <a:rPr lang="fr-FR" sz="1400" dirty="0" err="1">
                <a:solidFill>
                  <a:schemeClr val="bg1"/>
                </a:solidFill>
                <a:effectLst/>
                <a:latin typeface="Consolas" panose="020B0609020204030204" pitchFamily="49" charset="0"/>
                <a:ea typeface="Helvetica" panose="020B0604020202020204" pitchFamily="34" charset="0"/>
              </a:rPr>
              <a:t>Chế</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độ</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đường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hầm</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IPSec</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thích</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hợp</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để</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truyền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dữ</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liệu</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trên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các</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mạng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công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cộng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vì</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chế</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độ</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này</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tăng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cường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khả</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năng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bảo</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vệ</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dữ</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liệu</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khỏi</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các</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bên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chưa</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được</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cho</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phép</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Máy</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tính</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mã</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hóa</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tất</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cả</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dữ</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liệu</a:t>
            </a:r>
            <a:r>
              <a:rPr lang="fr-FR" sz="1400" dirty="0">
                <a:solidFill>
                  <a:schemeClr val="bg1"/>
                </a:solidFill>
                <a:effectLst/>
                <a:latin typeface="Consolas" panose="020B0609020204030204" pitchFamily="49" charset="0"/>
                <a:ea typeface="Helvetica" panose="020B0604020202020204" pitchFamily="34" charset="0"/>
              </a:rPr>
              <a:t>, bao </a:t>
            </a:r>
            <a:r>
              <a:rPr lang="fr-FR" sz="1400" dirty="0" err="1">
                <a:solidFill>
                  <a:schemeClr val="bg1"/>
                </a:solidFill>
                <a:effectLst/>
                <a:latin typeface="Consolas" panose="020B0609020204030204" pitchFamily="49" charset="0"/>
                <a:ea typeface="Helvetica" panose="020B0604020202020204" pitchFamily="34" charset="0"/>
              </a:rPr>
              <a:t>gồm</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cả</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tải</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trọng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và</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phần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đầu</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đồng</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thời</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gắn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một</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phần</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đầu</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mới</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cho</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dữ</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liệu</a:t>
            </a:r>
            <a:r>
              <a:rPr lang="fr-FR" sz="1400" dirty="0">
                <a:solidFill>
                  <a:schemeClr val="bg1"/>
                </a:solidFill>
                <a:effectLst/>
                <a:latin typeface="Consolas" panose="020B0609020204030204" pitchFamily="49" charset="0"/>
                <a:ea typeface="Helvetica" panose="020B0604020202020204" pitchFamily="34" charset="0"/>
              </a:rPr>
              <a:t> </a:t>
            </a:r>
            <a:r>
              <a:rPr lang="fr-FR" sz="1400" dirty="0" err="1">
                <a:solidFill>
                  <a:schemeClr val="bg1"/>
                </a:solidFill>
                <a:effectLst/>
                <a:latin typeface="Consolas" panose="020B0609020204030204" pitchFamily="49" charset="0"/>
                <a:ea typeface="Helvetica" panose="020B0604020202020204" pitchFamily="34" charset="0"/>
              </a:rPr>
              <a:t>đó</a:t>
            </a:r>
            <a:r>
              <a:rPr lang="fr-FR" sz="1400" dirty="0">
                <a:solidFill>
                  <a:schemeClr val="bg1"/>
                </a:solidFill>
                <a:effectLst/>
                <a:latin typeface="Consolas" panose="020B0609020204030204" pitchFamily="49" charset="0"/>
                <a:ea typeface="Helvetica" panose="020B0604020202020204" pitchFamily="34" charset="0"/>
              </a:rPr>
              <a:t>. </a:t>
            </a:r>
            <a:endParaRPr lang="vi-VN" sz="1400" dirty="0">
              <a:solidFill>
                <a:schemeClr val="bg1"/>
              </a:solidFill>
              <a:effectLst/>
              <a:latin typeface="Consolas" panose="020B0609020204030204" pitchFamily="49" charset="0"/>
              <a:ea typeface="SimSun" panose="02010600030101010101" pitchFamily="2" charset="-122"/>
            </a:endParaRPr>
          </a:p>
        </p:txBody>
      </p:sp>
    </p:spTree>
    <p:extLst>
      <p:ext uri="{BB962C8B-B14F-4D97-AF65-F5344CB8AC3E}">
        <p14:creationId xmlns:p14="http://schemas.microsoft.com/office/powerpoint/2010/main" val="538892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Chế độ IPsec</a:t>
            </a:r>
            <a:endParaRPr dirty="0"/>
          </a:p>
        </p:txBody>
      </p:sp>
      <p:sp>
        <p:nvSpPr>
          <p:cNvPr id="1115" name="Google Shape;1115;p49"/>
          <p:cNvSpPr txBox="1">
            <a:spLocks noGrp="1"/>
          </p:cNvSpPr>
          <p:nvPr>
            <p:ph type="subTitle" idx="4"/>
          </p:nvPr>
        </p:nvSpPr>
        <p:spPr>
          <a:xfrm>
            <a:off x="4688055" y="3328943"/>
            <a:ext cx="2846700" cy="457200"/>
          </a:xfrm>
          <a:prstGeom prst="rect">
            <a:avLst/>
          </a:prstGeom>
          <a:noFill/>
          <a:ln>
            <a:noFill/>
          </a:ln>
        </p:spPr>
        <p:txBody>
          <a:bodyPr spcFirstLastPara="1" wrap="square" lIns="91425" tIns="91425" rIns="91425" bIns="91425" anchor="ctr" anchorCtr="0">
            <a:noAutofit/>
          </a:bodyPr>
          <a:lstStyle/>
          <a:p>
            <a:pPr marL="0" indent="0">
              <a:buSzPts val="2800"/>
              <a:buFont typeface="Audiowide"/>
            </a:pPr>
            <a:r>
              <a:rPr lang="fr-FR" sz="2800" dirty="0" err="1">
                <a:solidFill>
                  <a:schemeClr val="lt1"/>
                </a:solidFill>
                <a:latin typeface="gg sans" panose="00000800000000000000" pitchFamily="2" charset="0"/>
              </a:rPr>
              <a:t>Truyền</a:t>
            </a:r>
            <a:r>
              <a:rPr lang="fr-FR" sz="2800" dirty="0">
                <a:solidFill>
                  <a:schemeClr val="lt1"/>
                </a:solidFill>
                <a:latin typeface="gg sans" panose="00000800000000000000" pitchFamily="2" charset="0"/>
              </a:rPr>
              <a:t> </a:t>
            </a:r>
            <a:r>
              <a:rPr lang="fr-FR" sz="2800" dirty="0" err="1">
                <a:solidFill>
                  <a:schemeClr val="lt1"/>
                </a:solidFill>
                <a:latin typeface="gg sans" panose="00000800000000000000" pitchFamily="2" charset="0"/>
              </a:rPr>
              <a:t>tải</a:t>
            </a:r>
            <a:endParaRPr lang="vi-VN" sz="2800" dirty="0">
              <a:solidFill>
                <a:schemeClr val="lt1"/>
              </a:solidFill>
              <a:latin typeface="gg sans" panose="00000800000000000000" pitchFamily="2" charset="0"/>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C67B54B-4AFB-7033-2E77-74179F2C0502}"/>
              </a:ext>
            </a:extLst>
          </p:cNvPr>
          <p:cNvSpPr txBox="1"/>
          <p:nvPr/>
        </p:nvSpPr>
        <p:spPr>
          <a:xfrm>
            <a:off x="1848704" y="3890586"/>
            <a:ext cx="6956227" cy="1169551"/>
          </a:xfrm>
          <a:prstGeom prst="rect">
            <a:avLst/>
          </a:prstGeom>
          <a:noFill/>
        </p:spPr>
        <p:txBody>
          <a:bodyPr wrap="square">
            <a:spAutoFit/>
          </a:bodyPr>
          <a:lstStyle>
            <a:defPPr marR="0" lvl="0" algn="l" rtl="0">
              <a:lnSpc>
                <a:spcPct val="100000"/>
              </a:lnSpc>
              <a:spcBef>
                <a:spcPts val="0"/>
              </a:spcBef>
              <a:spcAft>
                <a:spcPts val="0"/>
              </a:spcAft>
            </a:defPPr>
            <a:lvl1pPr>
              <a:defRPr>
                <a:solidFill>
                  <a:schemeClr val="bg1"/>
                </a:solidFill>
                <a:effectLst/>
                <a:latin typeface="Consolas" panose="020B0609020204030204" pitchFamily="49" charset="0"/>
                <a:ea typeface="Helvetica" panose="020B0604020202020204" pitchFamily="34" charset="0"/>
              </a:defRPr>
            </a:lvl1pPr>
          </a:lstStyle>
          <a:p>
            <a:pPr algn="ctr"/>
            <a:r>
              <a:rPr lang="fr-FR" dirty="0" err="1"/>
              <a:t>Chế</a:t>
            </a:r>
            <a:r>
              <a:rPr lang="fr-FR" dirty="0"/>
              <a:t> </a:t>
            </a:r>
            <a:r>
              <a:rPr lang="fr-FR" dirty="0" err="1"/>
              <a:t>độ</a:t>
            </a:r>
            <a:r>
              <a:rPr lang="fr-FR" dirty="0"/>
              <a:t> </a:t>
            </a:r>
            <a:r>
              <a:rPr lang="fr-FR" dirty="0" err="1"/>
              <a:t>truyền</a:t>
            </a:r>
            <a:r>
              <a:rPr lang="fr-FR" dirty="0"/>
              <a:t> </a:t>
            </a:r>
            <a:r>
              <a:rPr lang="fr-FR" dirty="0" err="1"/>
              <a:t>tải</a:t>
            </a:r>
            <a:r>
              <a:rPr lang="fr-FR" dirty="0"/>
              <a:t> </a:t>
            </a:r>
            <a:r>
              <a:rPr lang="fr-FR" dirty="0" err="1"/>
              <a:t>IPSec</a:t>
            </a:r>
            <a:r>
              <a:rPr lang="fr-FR" dirty="0"/>
              <a:t> </a:t>
            </a:r>
            <a:r>
              <a:rPr lang="fr-FR" dirty="0" err="1"/>
              <a:t>chỉ</a:t>
            </a:r>
            <a:r>
              <a:rPr lang="fr-FR" dirty="0"/>
              <a:t> </a:t>
            </a:r>
            <a:r>
              <a:rPr lang="fr-FR" dirty="0" err="1"/>
              <a:t>mã</a:t>
            </a:r>
            <a:r>
              <a:rPr lang="fr-FR" dirty="0"/>
              <a:t> </a:t>
            </a:r>
            <a:r>
              <a:rPr lang="fr-FR" dirty="0" err="1"/>
              <a:t>hóa</a:t>
            </a:r>
            <a:r>
              <a:rPr lang="fr-FR" dirty="0"/>
              <a:t> </a:t>
            </a:r>
            <a:r>
              <a:rPr lang="fr-FR" dirty="0" err="1"/>
              <a:t>tải</a:t>
            </a:r>
            <a:r>
              <a:rPr lang="fr-FR" dirty="0"/>
              <a:t> </a:t>
            </a:r>
            <a:r>
              <a:rPr lang="fr-FR" dirty="0" err="1"/>
              <a:t>trọng</a:t>
            </a:r>
            <a:r>
              <a:rPr lang="fr-FR" dirty="0"/>
              <a:t> </a:t>
            </a:r>
            <a:r>
              <a:rPr lang="fr-FR" dirty="0" err="1"/>
              <a:t>của</a:t>
            </a:r>
            <a:r>
              <a:rPr lang="fr-FR" dirty="0"/>
              <a:t> </a:t>
            </a:r>
            <a:r>
              <a:rPr lang="fr-FR" dirty="0" err="1"/>
              <a:t>gói</a:t>
            </a:r>
            <a:r>
              <a:rPr lang="fr-FR" dirty="0"/>
              <a:t> </a:t>
            </a:r>
            <a:r>
              <a:rPr lang="fr-FR" dirty="0" err="1"/>
              <a:t>dữ</a:t>
            </a:r>
            <a:r>
              <a:rPr lang="fr-FR" dirty="0"/>
              <a:t> </a:t>
            </a:r>
            <a:r>
              <a:rPr lang="fr-FR" dirty="0" err="1"/>
              <a:t>liệu</a:t>
            </a:r>
            <a:r>
              <a:rPr lang="fr-FR" dirty="0"/>
              <a:t> </a:t>
            </a:r>
            <a:r>
              <a:rPr lang="fr-FR" dirty="0" err="1"/>
              <a:t>và</a:t>
            </a:r>
            <a:r>
              <a:rPr lang="fr-FR" dirty="0"/>
              <a:t> </a:t>
            </a:r>
            <a:r>
              <a:rPr lang="fr-FR" dirty="0" err="1"/>
              <a:t>giữ</a:t>
            </a:r>
            <a:r>
              <a:rPr lang="fr-FR" dirty="0"/>
              <a:t> </a:t>
            </a:r>
            <a:r>
              <a:rPr lang="fr-FR" dirty="0" err="1"/>
              <a:t>phần</a:t>
            </a:r>
            <a:r>
              <a:rPr lang="fr-FR" dirty="0"/>
              <a:t> </a:t>
            </a:r>
            <a:r>
              <a:rPr lang="fr-FR" dirty="0" err="1"/>
              <a:t>đầu</a:t>
            </a:r>
            <a:r>
              <a:rPr lang="fr-FR" dirty="0"/>
              <a:t> IP ở </a:t>
            </a:r>
            <a:r>
              <a:rPr lang="fr-FR" dirty="0" err="1"/>
              <a:t>dạng</a:t>
            </a:r>
            <a:r>
              <a:rPr lang="fr-FR" dirty="0"/>
              <a:t> </a:t>
            </a:r>
            <a:r>
              <a:rPr lang="fr-FR" dirty="0" err="1"/>
              <a:t>gốc</a:t>
            </a:r>
            <a:r>
              <a:rPr lang="fr-FR" dirty="0"/>
              <a:t>. </a:t>
            </a:r>
            <a:r>
              <a:rPr lang="fr-FR" dirty="0" err="1"/>
              <a:t>Phần</a:t>
            </a:r>
            <a:r>
              <a:rPr lang="fr-FR" dirty="0"/>
              <a:t> </a:t>
            </a:r>
            <a:r>
              <a:rPr lang="fr-FR" dirty="0" err="1"/>
              <a:t>đầu</a:t>
            </a:r>
            <a:r>
              <a:rPr lang="fr-FR" dirty="0"/>
              <a:t> </a:t>
            </a:r>
            <a:r>
              <a:rPr lang="fr-FR" dirty="0" err="1"/>
              <a:t>gói</a:t>
            </a:r>
            <a:r>
              <a:rPr lang="fr-FR" dirty="0"/>
              <a:t> </a:t>
            </a:r>
            <a:r>
              <a:rPr lang="fr-FR" dirty="0" err="1"/>
              <a:t>dữ</a:t>
            </a:r>
            <a:r>
              <a:rPr lang="fr-FR" dirty="0"/>
              <a:t> </a:t>
            </a:r>
            <a:r>
              <a:rPr lang="fr-FR" dirty="0" err="1"/>
              <a:t>liệu</a:t>
            </a:r>
            <a:r>
              <a:rPr lang="fr-FR" dirty="0"/>
              <a:t> </a:t>
            </a:r>
            <a:r>
              <a:rPr lang="fr-FR" dirty="0" err="1"/>
              <a:t>không</a:t>
            </a:r>
            <a:r>
              <a:rPr lang="fr-FR" dirty="0"/>
              <a:t> </a:t>
            </a:r>
            <a:r>
              <a:rPr lang="fr-FR" dirty="0" err="1"/>
              <a:t>được</a:t>
            </a:r>
            <a:r>
              <a:rPr lang="fr-FR" dirty="0"/>
              <a:t> </a:t>
            </a:r>
            <a:r>
              <a:rPr lang="fr-FR" dirty="0" err="1"/>
              <a:t>mã</a:t>
            </a:r>
            <a:r>
              <a:rPr lang="fr-FR" dirty="0"/>
              <a:t> </a:t>
            </a:r>
            <a:r>
              <a:rPr lang="fr-FR" dirty="0" err="1"/>
              <a:t>hóa</a:t>
            </a:r>
            <a:r>
              <a:rPr lang="fr-FR" dirty="0"/>
              <a:t> </a:t>
            </a:r>
            <a:r>
              <a:rPr lang="fr-FR" dirty="0" err="1"/>
              <a:t>cho</a:t>
            </a:r>
            <a:r>
              <a:rPr lang="fr-FR" dirty="0"/>
              <a:t> </a:t>
            </a:r>
            <a:r>
              <a:rPr lang="fr-FR" dirty="0" err="1"/>
              <a:t>phép</a:t>
            </a:r>
            <a:r>
              <a:rPr lang="fr-FR" dirty="0"/>
              <a:t> </a:t>
            </a:r>
            <a:r>
              <a:rPr lang="fr-FR" dirty="0" err="1"/>
              <a:t>các</a:t>
            </a:r>
            <a:r>
              <a:rPr lang="fr-FR" dirty="0"/>
              <a:t> </a:t>
            </a:r>
            <a:r>
              <a:rPr lang="fr-FR" dirty="0" err="1"/>
              <a:t>bộ</a:t>
            </a:r>
            <a:r>
              <a:rPr lang="fr-FR" dirty="0"/>
              <a:t> </a:t>
            </a:r>
            <a:r>
              <a:rPr lang="fr-FR" dirty="0" err="1"/>
              <a:t>định</a:t>
            </a:r>
            <a:r>
              <a:rPr lang="fr-FR" dirty="0"/>
              <a:t> </a:t>
            </a:r>
            <a:r>
              <a:rPr lang="fr-FR" dirty="0" err="1"/>
              <a:t>tuyến</a:t>
            </a:r>
            <a:r>
              <a:rPr lang="fr-FR" dirty="0"/>
              <a:t> </a:t>
            </a:r>
            <a:r>
              <a:rPr lang="fr-FR" dirty="0" err="1"/>
              <a:t>xác</a:t>
            </a:r>
            <a:r>
              <a:rPr lang="fr-FR" dirty="0"/>
              <a:t> </a:t>
            </a:r>
            <a:r>
              <a:rPr lang="fr-FR" dirty="0" err="1"/>
              <a:t>định</a:t>
            </a:r>
            <a:r>
              <a:rPr lang="fr-FR" dirty="0"/>
              <a:t> </a:t>
            </a:r>
            <a:r>
              <a:rPr lang="fr-FR" dirty="0" err="1"/>
              <a:t>địa</a:t>
            </a:r>
            <a:r>
              <a:rPr lang="fr-FR" dirty="0"/>
              <a:t> </a:t>
            </a:r>
            <a:r>
              <a:rPr lang="fr-FR" dirty="0" err="1"/>
              <a:t>chỉ</a:t>
            </a:r>
            <a:r>
              <a:rPr lang="fr-FR" dirty="0"/>
              <a:t> </a:t>
            </a:r>
            <a:r>
              <a:rPr lang="fr-FR" dirty="0" err="1"/>
              <a:t>đích</a:t>
            </a:r>
            <a:r>
              <a:rPr lang="fr-FR" dirty="0"/>
              <a:t> </a:t>
            </a:r>
            <a:r>
              <a:rPr lang="fr-FR" dirty="0" err="1"/>
              <a:t>của</a:t>
            </a:r>
            <a:r>
              <a:rPr lang="fr-FR" dirty="0"/>
              <a:t> </a:t>
            </a:r>
            <a:r>
              <a:rPr lang="fr-FR" dirty="0" err="1"/>
              <a:t>mỗi</a:t>
            </a:r>
            <a:r>
              <a:rPr lang="fr-FR" dirty="0"/>
              <a:t> </a:t>
            </a:r>
            <a:r>
              <a:rPr lang="fr-FR" dirty="0" err="1"/>
              <a:t>gói</a:t>
            </a:r>
            <a:r>
              <a:rPr lang="fr-FR" dirty="0"/>
              <a:t> </a:t>
            </a:r>
            <a:r>
              <a:rPr lang="fr-FR" dirty="0" err="1"/>
              <a:t>dữ</a:t>
            </a:r>
            <a:r>
              <a:rPr lang="fr-FR" dirty="0"/>
              <a:t> </a:t>
            </a:r>
            <a:r>
              <a:rPr lang="fr-FR" dirty="0" err="1"/>
              <a:t>liệu</a:t>
            </a:r>
            <a:r>
              <a:rPr lang="fr-FR" dirty="0"/>
              <a:t>. Do </a:t>
            </a:r>
            <a:r>
              <a:rPr lang="fr-FR" dirty="0" err="1"/>
              <a:t>đó</a:t>
            </a:r>
            <a:r>
              <a:rPr lang="fr-FR" dirty="0"/>
              <a:t>, </a:t>
            </a:r>
            <a:r>
              <a:rPr lang="fr-FR" dirty="0" err="1"/>
              <a:t>truyền</a:t>
            </a:r>
            <a:r>
              <a:rPr lang="fr-FR" dirty="0"/>
              <a:t> </a:t>
            </a:r>
            <a:r>
              <a:rPr lang="fr-FR" dirty="0" err="1"/>
              <a:t>tải</a:t>
            </a:r>
            <a:r>
              <a:rPr lang="fr-FR" dirty="0"/>
              <a:t> </a:t>
            </a:r>
            <a:r>
              <a:rPr lang="fr-FR" dirty="0" err="1"/>
              <a:t>IPSec</a:t>
            </a:r>
            <a:r>
              <a:rPr lang="fr-FR" dirty="0"/>
              <a:t> </a:t>
            </a:r>
            <a:r>
              <a:rPr lang="fr-FR" dirty="0" err="1"/>
              <a:t>được</a:t>
            </a:r>
            <a:r>
              <a:rPr lang="fr-FR" dirty="0"/>
              <a:t> </a:t>
            </a:r>
            <a:r>
              <a:rPr lang="fr-FR" dirty="0" err="1"/>
              <a:t>sử</a:t>
            </a:r>
            <a:r>
              <a:rPr lang="fr-FR" dirty="0"/>
              <a:t> </a:t>
            </a:r>
            <a:r>
              <a:rPr lang="fr-FR" dirty="0" err="1"/>
              <a:t>dụng</a:t>
            </a:r>
            <a:r>
              <a:rPr lang="fr-FR" dirty="0"/>
              <a:t> </a:t>
            </a:r>
            <a:r>
              <a:rPr lang="fr-FR" dirty="0" err="1"/>
              <a:t>trong</a:t>
            </a:r>
            <a:r>
              <a:rPr lang="fr-FR" dirty="0"/>
              <a:t> </a:t>
            </a:r>
            <a:r>
              <a:rPr lang="fr-FR" dirty="0" err="1"/>
              <a:t>một</a:t>
            </a:r>
            <a:r>
              <a:rPr lang="fr-FR" dirty="0"/>
              <a:t> </a:t>
            </a:r>
            <a:r>
              <a:rPr lang="fr-FR" dirty="0" err="1"/>
              <a:t>mạng</a:t>
            </a:r>
            <a:r>
              <a:rPr lang="fr-FR" dirty="0"/>
              <a:t> </a:t>
            </a:r>
            <a:r>
              <a:rPr lang="fr-FR" dirty="0" err="1"/>
              <a:t>gần</a:t>
            </a:r>
            <a:r>
              <a:rPr lang="fr-FR" dirty="0"/>
              <a:t> </a:t>
            </a:r>
            <a:r>
              <a:rPr lang="fr-FR" dirty="0" err="1"/>
              <a:t>và</a:t>
            </a:r>
            <a:r>
              <a:rPr lang="fr-FR" dirty="0"/>
              <a:t> </a:t>
            </a:r>
            <a:r>
              <a:rPr lang="fr-FR" dirty="0" err="1"/>
              <a:t>đáng</a:t>
            </a:r>
            <a:r>
              <a:rPr lang="fr-FR" dirty="0"/>
              <a:t> tin </a:t>
            </a:r>
            <a:r>
              <a:rPr lang="fr-FR" dirty="0" err="1"/>
              <a:t>cậy</a:t>
            </a:r>
            <a:r>
              <a:rPr lang="fr-FR" dirty="0"/>
              <a:t>, </a:t>
            </a:r>
            <a:r>
              <a:rPr lang="fr-FR" dirty="0" err="1"/>
              <a:t>chẳng</a:t>
            </a:r>
            <a:r>
              <a:rPr lang="fr-FR" dirty="0"/>
              <a:t> </a:t>
            </a:r>
            <a:r>
              <a:rPr lang="fr-FR" dirty="0" err="1"/>
              <a:t>hạn</a:t>
            </a:r>
            <a:r>
              <a:rPr lang="fr-FR" dirty="0"/>
              <a:t> </a:t>
            </a:r>
            <a:r>
              <a:rPr lang="fr-FR" dirty="0" err="1"/>
              <a:t>như</a:t>
            </a:r>
            <a:r>
              <a:rPr lang="fr-FR" dirty="0"/>
              <a:t> </a:t>
            </a:r>
            <a:r>
              <a:rPr lang="fr-FR" dirty="0" err="1"/>
              <a:t>đảm</a:t>
            </a:r>
            <a:r>
              <a:rPr lang="fr-FR" dirty="0"/>
              <a:t> </a:t>
            </a:r>
            <a:r>
              <a:rPr lang="fr-FR" dirty="0" err="1"/>
              <a:t>bảo</a:t>
            </a:r>
            <a:r>
              <a:rPr lang="fr-FR" dirty="0"/>
              <a:t> </a:t>
            </a:r>
            <a:r>
              <a:rPr lang="fr-FR" dirty="0" err="1"/>
              <a:t>kết</a:t>
            </a:r>
            <a:r>
              <a:rPr lang="fr-FR" dirty="0"/>
              <a:t> </a:t>
            </a:r>
            <a:r>
              <a:rPr lang="fr-FR" dirty="0" err="1"/>
              <a:t>nối</a:t>
            </a:r>
            <a:r>
              <a:rPr lang="fr-FR" dirty="0"/>
              <a:t> </a:t>
            </a:r>
            <a:r>
              <a:rPr lang="fr-FR" dirty="0" err="1"/>
              <a:t>trực</a:t>
            </a:r>
            <a:r>
              <a:rPr lang="fr-FR" dirty="0"/>
              <a:t> </a:t>
            </a:r>
            <a:r>
              <a:rPr lang="fr-FR" dirty="0" err="1"/>
              <a:t>tiếp</a:t>
            </a:r>
            <a:r>
              <a:rPr lang="fr-FR" dirty="0"/>
              <a:t> </a:t>
            </a:r>
            <a:r>
              <a:rPr lang="fr-FR" dirty="0" err="1"/>
              <a:t>giữa</a:t>
            </a:r>
            <a:r>
              <a:rPr lang="fr-FR" dirty="0"/>
              <a:t> </a:t>
            </a:r>
            <a:r>
              <a:rPr lang="fr-FR" dirty="0" err="1"/>
              <a:t>hai</a:t>
            </a:r>
            <a:r>
              <a:rPr lang="fr-FR" dirty="0"/>
              <a:t> </a:t>
            </a:r>
            <a:r>
              <a:rPr lang="fr-FR" dirty="0" err="1"/>
              <a:t>máy</a:t>
            </a:r>
            <a:r>
              <a:rPr lang="fr-FR" dirty="0"/>
              <a:t> </a:t>
            </a:r>
            <a:r>
              <a:rPr lang="fr-FR" dirty="0" err="1"/>
              <a:t>tính</a:t>
            </a:r>
            <a:r>
              <a:rPr lang="fr-FR" dirty="0"/>
              <a:t>. </a:t>
            </a:r>
            <a:endParaRPr lang="vi-VN" dirty="0"/>
          </a:p>
        </p:txBody>
      </p:sp>
    </p:spTree>
    <p:extLst>
      <p:ext uri="{BB962C8B-B14F-4D97-AF65-F5344CB8AC3E}">
        <p14:creationId xmlns:p14="http://schemas.microsoft.com/office/powerpoint/2010/main" val="2356657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a:t>
            </a:r>
            <a:endParaRPr dirty="0"/>
          </a:p>
        </p:txBody>
      </p:sp>
      <p:sp>
        <p:nvSpPr>
          <p:cNvPr id="399" name="Google Shape;399;p33"/>
          <p:cNvSpPr txBox="1">
            <a:spLocks noGrp="1"/>
          </p:cNvSpPr>
          <p:nvPr>
            <p:ph type="title" idx="2"/>
          </p:nvPr>
        </p:nvSpPr>
        <p:spPr>
          <a:xfrm>
            <a:off x="1655304" y="1872250"/>
            <a:ext cx="227244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6706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873124" y="4264024"/>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889A9EF5-BF15-8CC4-940A-AED2427E7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564" y="616332"/>
            <a:ext cx="6248400" cy="3905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83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91325" y="869775"/>
              <a:ext cx="4211400" cy="2807700"/>
            </a:xfrm>
            <a:prstGeom prst="snip2DiagRect">
              <a:avLst>
                <a:gd name="adj1" fmla="val 0"/>
                <a:gd name="adj2" fmla="val 921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56"/>
            <p:cNvCxnSpPr/>
            <p:nvPr/>
          </p:nvCxnSpPr>
          <p:spPr>
            <a:xfrm>
              <a:off x="4187225" y="3305175"/>
              <a:ext cx="4219500" cy="0"/>
            </a:xfrm>
            <a:prstGeom prst="straightConnector1">
              <a:avLst/>
            </a:prstGeom>
            <a:noFill/>
            <a:ln w="9525" cap="flat" cmpd="sng">
              <a:solidFill>
                <a:schemeClr val="lt1"/>
              </a:solidFill>
              <a:prstDash val="solid"/>
              <a:round/>
              <a:headEnd type="none" w="med" len="med"/>
              <a:tailEnd type="none" w="med" len="med"/>
            </a:ln>
          </p:spPr>
        </p:cxnSp>
      </p:grpSp>
      <p:sp>
        <p:nvSpPr>
          <p:cNvPr id="1377" name="Google Shape;1377;p56"/>
          <p:cNvSpPr txBox="1">
            <a:spLocks noGrp="1"/>
          </p:cNvSpPr>
          <p:nvPr>
            <p:ph type="subTitle" idx="1"/>
          </p:nvPr>
        </p:nvSpPr>
        <p:spPr>
          <a:xfrm rot="350">
            <a:off x="4860259" y="1337874"/>
            <a:ext cx="2947500" cy="140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4000" dirty="0">
                <a:latin typeface="gg sans" panose="00000800000000000000" pitchFamily="2" charset="0"/>
              </a:rPr>
              <a:t>GIẢI ĐÁP THẮC MẮC</a:t>
            </a:r>
            <a:endParaRPr sz="4000" dirty="0">
              <a:latin typeface="gg sans" panose="00000800000000000000" pitchFamily="2" charset="0"/>
            </a:endParaRPr>
          </a:p>
        </p:txBody>
      </p:sp>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1919614" y="1471370"/>
            <a:ext cx="5423166" cy="2130000"/>
          </a:xfrm>
          <a:prstGeom prst="rect">
            <a:avLst/>
          </a:prstGeom>
        </p:spPr>
        <p:txBody>
          <a:bodyPr spcFirstLastPara="1" wrap="square" lIns="91425" tIns="91425" rIns="91425" bIns="91425" anchor="ctr" anchorCtr="0">
            <a:noAutofit/>
          </a:bodyPr>
          <a:lstStyle/>
          <a:p>
            <a:pPr algn="l">
              <a:spcBef>
                <a:spcPts val="1200"/>
              </a:spcBef>
              <a:spcAft>
                <a:spcPts val="800"/>
              </a:spcAft>
            </a:pPr>
            <a:r>
              <a:rPr lang="vi-VN" sz="1600" dirty="0">
                <a:solidFill>
                  <a:schemeClr val="bg1"/>
                </a:solidFill>
                <a:effectLst/>
                <a:latin typeface="Consolas" panose="020B0609020204030204" pitchFamily="49" charset="0"/>
                <a:ea typeface="Helvetica" panose="020B0604020202020204" pitchFamily="34" charset="0"/>
              </a:rPr>
              <a:t>VPN hay Mạng riêng ảo tạo ra kết nối mạng riêng tư giữa các thiết bị thông qua Internet. VPN được sử dụng để truyền dữ liệu một cách an toàn và ẩn danh qua các mạng công cộng. VPN hoạt động bằng cách ẩn địa chỉ IP của người dùng và mã hóa dữ liệu để chỉ người được cấp quyền nhận dữ liệu mới có thể đọc được.</a:t>
            </a:r>
            <a:endParaRPr lang="vi-VN" sz="1600" dirty="0">
              <a:solidFill>
                <a:schemeClr val="bg1"/>
              </a:solidFill>
              <a:effectLst/>
              <a:latin typeface="Consolas" panose="020B0609020204030204" pitchFamily="49" charset="0"/>
              <a:ea typeface="Times New Roman" panose="02020603050405020304" pitchFamily="18" charset="0"/>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7;p33">
            <a:extLst>
              <a:ext uri="{FF2B5EF4-FFF2-40B4-BE49-F238E27FC236}">
                <a16:creationId xmlns:a16="http://schemas.microsoft.com/office/drawing/2014/main" id="{79280159-5BB6-BEA1-3971-7909BA38C24D}"/>
              </a:ext>
            </a:extLst>
          </p:cNvPr>
          <p:cNvSpPr txBox="1">
            <a:spLocks/>
          </p:cNvSpPr>
          <p:nvPr/>
        </p:nvSpPr>
        <p:spPr>
          <a:xfrm>
            <a:off x="1651173" y="275972"/>
            <a:ext cx="5074481" cy="111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pPr algn="l"/>
            <a:r>
              <a:rPr lang="en-US" sz="4400" dirty="0">
                <a:latin typeface="gg sans" panose="00000800000000000000" pitchFamily="2" charset="0"/>
              </a:rPr>
              <a:t>KHÁI NIỆM</a:t>
            </a:r>
            <a:endParaRPr lang="vi-VN" sz="4400" dirty="0">
              <a:latin typeface="gg sans" panose="000008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74C6002B-54AC-F49D-D771-C7D704F4B780}"/>
              </a:ext>
            </a:extLst>
          </p:cNvPr>
          <p:cNvSpPr txBox="1"/>
          <p:nvPr/>
        </p:nvSpPr>
        <p:spPr>
          <a:xfrm>
            <a:off x="2097634" y="1684125"/>
            <a:ext cx="4948732" cy="1323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200"/>
              </a:spcAft>
              <a:buClr>
                <a:schemeClr val="lt1"/>
              </a:buClr>
              <a:buSzPts val="1400"/>
              <a:buFont typeface="Karla"/>
              <a:buNone/>
              <a:defRPr sz="4000">
                <a:solidFill>
                  <a:schemeClr val="lt1"/>
                </a:solidFill>
                <a:latin typeface="gg sans" panose="00000800000000000000" pitchFamily="2" charset="0"/>
                <a:ea typeface="Karla"/>
                <a:cs typeface="Karla"/>
                <a:sym typeface="Karla"/>
              </a:defRPr>
            </a:lvl1pPr>
            <a:lvl2pPr marL="914400" indent="-317500">
              <a:buClr>
                <a:schemeClr val="lt1"/>
              </a:buClr>
              <a:buSzPts val="1400"/>
              <a:buFont typeface="Karla"/>
              <a:buNone/>
              <a:defRPr>
                <a:solidFill>
                  <a:schemeClr val="lt1"/>
                </a:solidFill>
                <a:latin typeface="Karla"/>
                <a:ea typeface="Karla"/>
                <a:cs typeface="Karla"/>
                <a:sym typeface="Karla"/>
              </a:defRPr>
            </a:lvl2pPr>
            <a:lvl3pPr marL="1371600" indent="-317500">
              <a:buClr>
                <a:schemeClr val="lt1"/>
              </a:buClr>
              <a:buSzPts val="1400"/>
              <a:buFont typeface="Karla"/>
              <a:buNone/>
              <a:defRPr>
                <a:solidFill>
                  <a:schemeClr val="lt1"/>
                </a:solidFill>
                <a:latin typeface="Karla"/>
                <a:ea typeface="Karla"/>
                <a:cs typeface="Karla"/>
                <a:sym typeface="Karla"/>
              </a:defRPr>
            </a:lvl3pPr>
            <a:lvl4pPr marL="1828800" indent="-317500">
              <a:buClr>
                <a:schemeClr val="lt1"/>
              </a:buClr>
              <a:buSzPts val="1400"/>
              <a:buFont typeface="Karla"/>
              <a:buNone/>
              <a:defRPr>
                <a:solidFill>
                  <a:schemeClr val="lt1"/>
                </a:solidFill>
                <a:latin typeface="Karla"/>
                <a:ea typeface="Karla"/>
                <a:cs typeface="Karla"/>
                <a:sym typeface="Karla"/>
              </a:defRPr>
            </a:lvl4pPr>
            <a:lvl5pPr marL="2286000" indent="-317500">
              <a:buClr>
                <a:schemeClr val="lt1"/>
              </a:buClr>
              <a:buSzPts val="1400"/>
              <a:buFont typeface="Karla"/>
              <a:buNone/>
              <a:defRPr>
                <a:solidFill>
                  <a:schemeClr val="lt1"/>
                </a:solidFill>
                <a:latin typeface="Karla"/>
                <a:ea typeface="Karla"/>
                <a:cs typeface="Karla"/>
                <a:sym typeface="Karla"/>
              </a:defRPr>
            </a:lvl5pPr>
            <a:lvl6pPr marL="2743200" indent="-317500">
              <a:buClr>
                <a:schemeClr val="lt1"/>
              </a:buClr>
              <a:buSzPts val="1400"/>
              <a:buFont typeface="Karla"/>
              <a:buNone/>
              <a:defRPr>
                <a:solidFill>
                  <a:schemeClr val="lt1"/>
                </a:solidFill>
                <a:latin typeface="Karla"/>
                <a:ea typeface="Karla"/>
                <a:cs typeface="Karla"/>
                <a:sym typeface="Karla"/>
              </a:defRPr>
            </a:lvl6pPr>
            <a:lvl7pPr marL="3200400" indent="-317500">
              <a:buClr>
                <a:schemeClr val="lt1"/>
              </a:buClr>
              <a:buSzPts val="1400"/>
              <a:buFont typeface="Karla"/>
              <a:buNone/>
              <a:defRPr>
                <a:solidFill>
                  <a:schemeClr val="lt1"/>
                </a:solidFill>
                <a:latin typeface="Karla"/>
                <a:ea typeface="Karla"/>
                <a:cs typeface="Karla"/>
                <a:sym typeface="Karla"/>
              </a:defRPr>
            </a:lvl7pPr>
            <a:lvl8pPr marL="3657600" indent="-317500">
              <a:buClr>
                <a:schemeClr val="lt1"/>
              </a:buClr>
              <a:buSzPts val="1400"/>
              <a:buFont typeface="Karla"/>
              <a:buNone/>
              <a:defRPr>
                <a:solidFill>
                  <a:schemeClr val="lt1"/>
                </a:solidFill>
                <a:latin typeface="Karla"/>
                <a:ea typeface="Karla"/>
                <a:cs typeface="Karla"/>
                <a:sym typeface="Karla"/>
              </a:defRPr>
            </a:lvl8pPr>
            <a:lvl9pPr marL="4114800" indent="-317500">
              <a:buClr>
                <a:schemeClr val="lt1"/>
              </a:buClr>
              <a:buSzPts val="1400"/>
              <a:buFont typeface="Karla"/>
              <a:buNone/>
              <a:defRPr>
                <a:solidFill>
                  <a:schemeClr val="lt1"/>
                </a:solidFill>
                <a:latin typeface="Karla"/>
                <a:ea typeface="Karla"/>
                <a:cs typeface="Karla"/>
                <a:sym typeface="Karla"/>
              </a:defRPr>
            </a:lvl9pPr>
          </a:lstStyle>
          <a:p>
            <a:r>
              <a:rPr lang="vi-VN" dirty="0"/>
              <a:t>Cảm ơn thầy và các bạn đã lắng nghe</a:t>
            </a:r>
            <a:r>
              <a:rPr lang="en-US" dirty="0"/>
              <a:t> !</a:t>
            </a:r>
            <a:endParaRPr lang="vi-V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923474" y="4050591"/>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19291" y="4389794"/>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descr="VPN On iPhone: What It Is &amp; Best VPN For iPhone Apps!">
            <a:extLst>
              <a:ext uri="{FF2B5EF4-FFF2-40B4-BE49-F238E27FC236}">
                <a16:creationId xmlns:a16="http://schemas.microsoft.com/office/drawing/2014/main" id="{A2EADF37-49F7-2B19-4601-9A4E7B3DB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7" y="951009"/>
            <a:ext cx="5750625" cy="323472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7;p33">
            <a:extLst>
              <a:ext uri="{FF2B5EF4-FFF2-40B4-BE49-F238E27FC236}">
                <a16:creationId xmlns:a16="http://schemas.microsoft.com/office/drawing/2014/main" id="{F0336330-CCE2-E8DF-F555-940B082AEC23}"/>
              </a:ext>
            </a:extLst>
          </p:cNvPr>
          <p:cNvSpPr txBox="1">
            <a:spLocks noGrp="1"/>
          </p:cNvSpPr>
          <p:nvPr>
            <p:ph type="title"/>
          </p:nvPr>
        </p:nvSpPr>
        <p:spPr>
          <a:xfrm>
            <a:off x="6652248" y="-300502"/>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No VPN</a:t>
            </a:r>
            <a:endParaRPr dirty="0">
              <a:solidFill>
                <a:schemeClr val="bg1"/>
              </a:solidFill>
            </a:endParaRPr>
          </a:p>
        </p:txBody>
      </p:sp>
    </p:spTree>
    <p:extLst>
      <p:ext uri="{BB962C8B-B14F-4D97-AF65-F5344CB8AC3E}">
        <p14:creationId xmlns:p14="http://schemas.microsoft.com/office/powerpoint/2010/main" val="920675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923474" y="4050591"/>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19291" y="4389794"/>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VPN On iPhone: What It Is &amp; Best VPN For iPhone Apps!">
            <a:extLst>
              <a:ext uri="{FF2B5EF4-FFF2-40B4-BE49-F238E27FC236}">
                <a16:creationId xmlns:a16="http://schemas.microsoft.com/office/drawing/2014/main" id="{556E97DA-0818-53D4-7A54-600F5FD3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7" y="951009"/>
            <a:ext cx="5750625" cy="323472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7;p33">
            <a:extLst>
              <a:ext uri="{FF2B5EF4-FFF2-40B4-BE49-F238E27FC236}">
                <a16:creationId xmlns:a16="http://schemas.microsoft.com/office/drawing/2014/main" id="{145B4D56-2C08-13B9-2379-10129AA39D72}"/>
              </a:ext>
            </a:extLst>
          </p:cNvPr>
          <p:cNvSpPr txBox="1">
            <a:spLocks noGrp="1"/>
          </p:cNvSpPr>
          <p:nvPr>
            <p:ph type="title"/>
          </p:nvPr>
        </p:nvSpPr>
        <p:spPr>
          <a:xfrm>
            <a:off x="6652248" y="-300502"/>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	VPN</a:t>
            </a:r>
            <a:endParaRPr dirty="0">
              <a:solidFill>
                <a:schemeClr val="bg1"/>
              </a:solidFill>
            </a:endParaRPr>
          </a:p>
        </p:txBody>
      </p:sp>
    </p:spTree>
    <p:extLst>
      <p:ext uri="{BB962C8B-B14F-4D97-AF65-F5344CB8AC3E}">
        <p14:creationId xmlns:p14="http://schemas.microsoft.com/office/powerpoint/2010/main" val="2603498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299"/>
            <a:ext cx="7201200" cy="3528297"/>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7;p33">
            <a:extLst>
              <a:ext uri="{FF2B5EF4-FFF2-40B4-BE49-F238E27FC236}">
                <a16:creationId xmlns:a16="http://schemas.microsoft.com/office/drawing/2014/main" id="{D724952D-E70B-BED2-A82F-C84CD4FB79AE}"/>
              </a:ext>
            </a:extLst>
          </p:cNvPr>
          <p:cNvSpPr txBox="1">
            <a:spLocks/>
          </p:cNvSpPr>
          <p:nvPr/>
        </p:nvSpPr>
        <p:spPr>
          <a:xfrm>
            <a:off x="1333583" y="-32006"/>
            <a:ext cx="5074481" cy="111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Audiowide"/>
              <a:buNone/>
              <a:defRPr sz="73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6000"/>
              <a:buFont typeface="Arial"/>
              <a:buNone/>
              <a:defRPr sz="6000" b="0" i="0" u="none" strike="noStrike" cap="none">
                <a:solidFill>
                  <a:schemeClr val="lt2"/>
                </a:solidFill>
                <a:latin typeface="Arial"/>
                <a:ea typeface="Arial"/>
                <a:cs typeface="Arial"/>
                <a:sym typeface="Arial"/>
              </a:defRPr>
            </a:lvl9pPr>
          </a:lstStyle>
          <a:p>
            <a:pPr algn="l"/>
            <a:r>
              <a:rPr lang="en-US" sz="4400" dirty="0">
                <a:latin typeface="gg sans" panose="00000800000000000000" pitchFamily="2" charset="0"/>
              </a:rPr>
              <a:t>CÔNG DỤNG</a:t>
            </a:r>
            <a:endParaRPr lang="vi-VN" sz="4400" dirty="0">
              <a:latin typeface="gg sans" panose="00000800000000000000" pitchFamily="2" charset="0"/>
            </a:endParaRPr>
          </a:p>
        </p:txBody>
      </p:sp>
      <p:sp>
        <p:nvSpPr>
          <p:cNvPr id="8" name="TextBox 7">
            <a:extLst>
              <a:ext uri="{FF2B5EF4-FFF2-40B4-BE49-F238E27FC236}">
                <a16:creationId xmlns:a16="http://schemas.microsoft.com/office/drawing/2014/main" id="{30DCA3AF-CB87-AA39-F039-06E6DD6FC608}"/>
              </a:ext>
            </a:extLst>
          </p:cNvPr>
          <p:cNvSpPr txBox="1"/>
          <p:nvPr/>
        </p:nvSpPr>
        <p:spPr>
          <a:xfrm>
            <a:off x="1077860" y="1031240"/>
            <a:ext cx="6254737" cy="3416320"/>
          </a:xfrm>
          <a:prstGeom prst="rect">
            <a:avLst/>
          </a:prstGeom>
          <a:noFill/>
        </p:spPr>
        <p:txBody>
          <a:bodyPr wrap="square">
            <a:spAutoFit/>
          </a:bodyPr>
          <a:lstStyle/>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Quyền riêng tư</a:t>
            </a:r>
            <a:r>
              <a:rPr lang="en-US" sz="2400" dirty="0">
                <a:solidFill>
                  <a:schemeClr val="bg1"/>
                </a:solidFill>
                <a:latin typeface="Consolas" panose="020B0609020204030204" pitchFamily="49" charset="0"/>
              </a:rPr>
              <a:t>.</a:t>
            </a: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Làm</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việc</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từ</a:t>
            </a:r>
            <a:r>
              <a:rPr lang="en-US" sz="2400" dirty="0">
                <a:solidFill>
                  <a:schemeClr val="bg1"/>
                </a:solidFill>
                <a:latin typeface="Consolas" panose="020B0609020204030204" pitchFamily="49" charset="0"/>
              </a:rPr>
              <a:t> xa.</a:t>
            </a: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Tiết</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kiệm</a:t>
            </a:r>
            <a:r>
              <a:rPr lang="en-US" sz="2400" dirty="0">
                <a:solidFill>
                  <a:schemeClr val="bg1"/>
                </a:solidFill>
                <a:latin typeface="Consolas" panose="020B0609020204030204" pitchFamily="49" charset="0"/>
              </a:rPr>
              <a:t> chi </a:t>
            </a:r>
            <a:r>
              <a:rPr lang="en-US" sz="2400" dirty="0" err="1">
                <a:solidFill>
                  <a:schemeClr val="bg1"/>
                </a:solidFill>
                <a:latin typeface="Consolas" panose="020B0609020204030204" pitchFamily="49" charset="0"/>
              </a:rPr>
              <a:t>phí</a:t>
            </a:r>
            <a:r>
              <a:rPr lang="en-US" sz="2400" dirty="0">
                <a:solidFill>
                  <a:schemeClr val="bg1"/>
                </a:solidFill>
                <a:latin typeface="Consolas" panose="020B0609020204030204" pitchFamily="49" charset="0"/>
              </a:rPr>
              <a:t>.</a:t>
            </a: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Tính</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ẩn</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danh</a:t>
            </a:r>
            <a:r>
              <a:rPr lang="en-US" sz="2400" dirty="0">
                <a:solidFill>
                  <a:schemeClr val="bg1"/>
                </a:solidFill>
                <a:latin typeface="Consolas" panose="020B0609020204030204" pitchFamily="49" charset="0"/>
              </a:rPr>
              <a:t>.</a:t>
            </a:r>
            <a:endParaRPr lang="vi-VN" sz="2400" dirty="0">
              <a:solidFill>
                <a:schemeClr val="bg1"/>
              </a:solidFill>
              <a:latin typeface="Consolas" panose="020B0609020204030204" pitchFamily="49" charset="0"/>
            </a:endParaRP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Bảo</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mật</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dữ</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liệu</a:t>
            </a:r>
            <a:r>
              <a:rPr lang="en-US" sz="2400" dirty="0">
                <a:solidFill>
                  <a:schemeClr val="bg1"/>
                </a:solidFill>
                <a:latin typeface="Consolas" panose="020B0609020204030204" pitchFamily="49" charset="0"/>
              </a:rPr>
              <a:t>.</a:t>
            </a: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Truy</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cập</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mạng</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nội</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bộ</a:t>
            </a:r>
            <a:r>
              <a:rPr lang="en-US" sz="2400" dirty="0">
                <a:solidFill>
                  <a:schemeClr val="bg1"/>
                </a:solidFill>
                <a:latin typeface="Consolas" panose="020B0609020204030204" pitchFamily="49" charset="0"/>
              </a:rPr>
              <a:t>.</a:t>
            </a:r>
          </a:p>
          <a:p>
            <a:pPr marL="342900" indent="-342900">
              <a:buClr>
                <a:schemeClr val="accent1"/>
              </a:buClr>
              <a:buFont typeface="Wingdings" panose="05000000000000000000" pitchFamily="2" charset="2"/>
              <a:buChar char="q"/>
            </a:pPr>
            <a:r>
              <a:rPr lang="en-US" sz="2400" dirty="0" err="1">
                <a:solidFill>
                  <a:schemeClr val="bg1"/>
                </a:solidFill>
                <a:latin typeface="Consolas" panose="020B0609020204030204" pitchFamily="49" charset="0"/>
              </a:rPr>
              <a:t>Bỏ</a:t>
            </a:r>
            <a:r>
              <a:rPr lang="en-US" sz="2400" dirty="0">
                <a:solidFill>
                  <a:schemeClr val="bg1"/>
                </a:solidFill>
                <a:latin typeface="Consolas" panose="020B0609020204030204" pitchFamily="49" charset="0"/>
              </a:rPr>
              <a:t> qua </a:t>
            </a:r>
            <a:r>
              <a:rPr lang="en-US" sz="2400" dirty="0" err="1">
                <a:solidFill>
                  <a:schemeClr val="bg1"/>
                </a:solidFill>
                <a:latin typeface="Consolas" panose="020B0609020204030204" pitchFamily="49" charset="0"/>
              </a:rPr>
              <a:t>kiểm</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duyệt</a:t>
            </a:r>
            <a:r>
              <a:rPr lang="en-US" sz="2400" dirty="0">
                <a:solidFill>
                  <a:schemeClr val="bg1"/>
                </a:solidFill>
                <a:latin typeface="Consolas" panose="020B0609020204030204" pitchFamily="49" charset="0"/>
              </a:rPr>
              <a:t>.</a:t>
            </a:r>
          </a:p>
          <a:p>
            <a:pPr marL="342900" indent="-342900">
              <a:buClr>
                <a:schemeClr val="accent1"/>
              </a:buClr>
              <a:buFont typeface="Wingdings" panose="05000000000000000000" pitchFamily="2" charset="2"/>
              <a:buChar char="q"/>
            </a:pPr>
            <a:r>
              <a:rPr lang="vi-VN" sz="2400" dirty="0">
                <a:solidFill>
                  <a:schemeClr val="bg1"/>
                </a:solidFill>
                <a:latin typeface="Consolas" panose="020B0609020204030204" pitchFamily="49" charset="0"/>
              </a:rPr>
              <a:t>Truy cập dịch vụ phát trực truyến trên toàn cầu</a:t>
            </a:r>
            <a:r>
              <a:rPr lang="en-US" sz="2400" dirty="0">
                <a:solidFill>
                  <a:schemeClr val="bg1"/>
                </a:solidFill>
                <a:latin typeface="Consolas" panose="020B0609020204030204" pitchFamily="49" charset="0"/>
              </a:rPr>
              <a:t>.</a:t>
            </a:r>
            <a:endParaRPr lang="vi-VN" sz="2400" dirty="0">
              <a:solidFill>
                <a:schemeClr val="bg1"/>
              </a:solidFill>
              <a:latin typeface="Consolas" panose="020B0609020204030204" pitchFamily="49"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052" name="Picture 4" descr="The Top 7 Benefits of using a VPN | Techno FAQ">
            <a:extLst>
              <a:ext uri="{FF2B5EF4-FFF2-40B4-BE49-F238E27FC236}">
                <a16:creationId xmlns:a16="http://schemas.microsoft.com/office/drawing/2014/main" id="{A9A1F6C4-51E3-BA61-94F5-C21D94F32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341376"/>
            <a:ext cx="7528560" cy="39524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0025D79B-6CF5-9641-4926-9D5C0BCE8E61}"/>
              </a:ext>
            </a:extLst>
          </p:cNvPr>
          <p:cNvSpPr>
            <a:spLocks noChangeArrowheads="1"/>
          </p:cNvSpPr>
          <p:nvPr/>
        </p:nvSpPr>
        <p:spPr bwMode="auto">
          <a:xfrm>
            <a:off x="1765898" y="4395139"/>
            <a:ext cx="59170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800" b="1" i="0" u="none" strike="noStrike" cap="none" normalizeH="0" baseline="0">
                <a:ln>
                  <a:noFill/>
                </a:ln>
                <a:solidFill>
                  <a:schemeClr val="bg1"/>
                </a:solidFill>
                <a:effectLst/>
                <a:latin typeface="Arial" panose="020B0604020202020204" pitchFamily="34" charset="0"/>
              </a:rPr>
              <a:t>VPN - Chìa khóa cho sự an toàn và tự do trên mạng!</a:t>
            </a:r>
            <a:endParaRPr kumimoji="0" lang="vi-VN" altLang="vi-VN"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287470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2825</Words>
  <Application>Microsoft Office PowerPoint</Application>
  <PresentationFormat>On-screen Show (16:9)</PresentationFormat>
  <Paragraphs>226</Paragraphs>
  <Slides>50</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Karla</vt:lpstr>
      <vt:lpstr>Audiowide</vt:lpstr>
      <vt:lpstr>Roboto</vt:lpstr>
      <vt:lpstr>Arial</vt:lpstr>
      <vt:lpstr>Wingdings</vt:lpstr>
      <vt:lpstr>gg sans</vt:lpstr>
      <vt:lpstr>Times New Roman</vt:lpstr>
      <vt:lpstr>Consolas</vt:lpstr>
      <vt:lpstr>Cyber-Futuristic AI Technology Thesis Defense by Slidesgo</vt:lpstr>
      <vt:lpstr>VPN &amp; IPsec</vt:lpstr>
      <vt:lpstr>GIỚI THIỆU THÀNH VIÊN</vt:lpstr>
      <vt:lpstr>NỘI DUNG</vt:lpstr>
      <vt:lpstr>VPN</vt:lpstr>
      <vt:lpstr>VPN hay Mạng riêng ảo tạo ra kết nối mạng riêng tư giữa các thiết bị thông qua Internet. VPN được sử dụng để truyền dữ liệu một cách an toàn và ẩn danh qua các mạng công cộng. VPN hoạt động bằng cách ẩn địa chỉ IP của người dùng và mã hóa dữ liệu để chỉ người được cấp quyền nhận dữ liệu mới có thể đọc được.</vt:lpstr>
      <vt:lpstr>No VPN</vt:lpstr>
      <vt:lpstr> VPN</vt:lpstr>
      <vt:lpstr>PowerPoint Presentation</vt:lpstr>
      <vt:lpstr>PowerPoint Presentation</vt:lpstr>
      <vt:lpstr>PowerPoint Presentation</vt:lpstr>
      <vt:lpstr>PowerPoint Presentation</vt:lpstr>
      <vt:lpstr>CÁC LOẠI VPN PHỔ BIẾN</vt:lpstr>
      <vt:lpstr>Remote Access VPN</vt:lpstr>
      <vt:lpstr>Remote Access VPN</vt:lpstr>
      <vt:lpstr>Site-to-site VPN</vt:lpstr>
      <vt:lpstr>Site-to-site VPN</vt:lpstr>
      <vt:lpstr>VPN trong doanh nghiệp</vt:lpstr>
      <vt:lpstr>Các loại VPN khác</vt:lpstr>
      <vt:lpstr>CÁCH THỰC HOẠT ĐỘNG</vt:lpstr>
      <vt:lpstr>PowerPoint Presentation</vt:lpstr>
      <vt:lpstr>PowerPoint Presentation</vt:lpstr>
      <vt:lpstr>Giao thức mã hoá</vt:lpstr>
      <vt:lpstr>Giao thức mã hoá</vt:lpstr>
      <vt:lpstr>Giao thức mã hoá</vt:lpstr>
      <vt:lpstr>Thiết lập VPN</vt:lpstr>
      <vt:lpstr>Dịch vụ VPN từ nhà cung cấp</vt:lpstr>
      <vt:lpstr>Dịch vụ VPN từ nhà cung cấp</vt:lpstr>
      <vt:lpstr>Dịch vụ VPN từ nhà cung cấp</vt:lpstr>
      <vt:lpstr>Bộ định tuyến VPN</vt:lpstr>
      <vt:lpstr>Bộ định tuyến VPN</vt:lpstr>
      <vt:lpstr>IPsec</vt:lpstr>
      <vt:lpstr>IPSec là hệ thống các quy tắc hoặc giao thức truyền thông dùng để thiết lập kết nối an toàn qua một mạng. Giao thức Internet (IP) là tiêu chuẩn phổ biến giúp xác định cách dữ liệu truyền qua Internet. IPSec bổ sung khả năng mã hóa và xác thực để tăng cường bảo mật giao thức.</vt:lpstr>
      <vt:lpstr>PowerPoint Presentation</vt:lpstr>
      <vt:lpstr>PowerPoint Presentation</vt:lpstr>
      <vt:lpstr>Man in the middle</vt:lpstr>
      <vt:lpstr>Mã hoá IPsec</vt:lpstr>
      <vt:lpstr>Mã hoá IPsec</vt:lpstr>
      <vt:lpstr>IPsec</vt:lpstr>
      <vt:lpstr>Gói dữ liệu</vt:lpstr>
      <vt:lpstr>Giao thức IPsec</vt:lpstr>
      <vt:lpstr>Giao thức IPsec</vt:lpstr>
      <vt:lpstr>Giao thức IPsec</vt:lpstr>
      <vt:lpstr>Giao thức IPsec</vt:lpstr>
      <vt:lpstr>Chế độ IPsec</vt:lpstr>
      <vt:lpstr>Chế độ IPsec</vt:lpstr>
      <vt:lpstr>Chế độ IPsec</vt:lpstr>
      <vt:lpstr>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VPN &amp; IPsec</dc:title>
  <cp:lastModifiedBy>Đại Phương</cp:lastModifiedBy>
  <cp:revision>7</cp:revision>
  <dcterms:modified xsi:type="dcterms:W3CDTF">2024-05-08T15:13:50Z</dcterms:modified>
</cp:coreProperties>
</file>